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jpg" ContentType="image/jpg"/>
  <Override PartName="/ppt/slides/slide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22627" y="2599058"/>
            <a:ext cx="5471956" cy="54312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growthrateeconomicsinstitute.com/" TargetMode="External"/><Relationship Id="rId3" Type="http://schemas.openxmlformats.org/officeDocument/2006/relationships/hyperlink" Target="http://www.growthratecommerce.com/" TargetMode="External"/><Relationship Id="rId4" Type="http://schemas.openxmlformats.org/officeDocument/2006/relationships/hyperlink" Target="http://www.growthrateeconomics.com/" TargetMode="Externa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growthrateeconomicsinstitute.com/" TargetMode="External"/><Relationship Id="rId3" Type="http://schemas.openxmlformats.org/officeDocument/2006/relationships/hyperlink" Target="http://www.growthratecommerce.com/" TargetMode="External"/><Relationship Id="rId4" Type="http://schemas.openxmlformats.org/officeDocument/2006/relationships/hyperlink" Target="http://www.growthrateeconomics.com/" TargetMode="Externa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growthrateeconomicsinstitute.com/" TargetMode="External"/><Relationship Id="rId3" Type="http://schemas.openxmlformats.org/officeDocument/2006/relationships/hyperlink" Target="http://www.growthratecommerce.com/" TargetMode="External"/><Relationship Id="rId4" Type="http://schemas.openxmlformats.org/officeDocument/2006/relationships/hyperlink" Target="http://www.growthrateeconomics.com/" TargetMode="Externa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growthrateeconomicsinstitute.com/" TargetMode="External"/><Relationship Id="rId3" Type="http://schemas.openxmlformats.org/officeDocument/2006/relationships/hyperlink" Target="http://www.growthratecommerce.com/" TargetMode="External"/><Relationship Id="rId4" Type="http://schemas.openxmlformats.org/officeDocument/2006/relationships/hyperlink" Target="http://www.growthrateeconomics.com/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3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growthrateeconomicsinstitute.com/" TargetMode="External"/><Relationship Id="rId3" Type="http://schemas.openxmlformats.org/officeDocument/2006/relationships/hyperlink" Target="http://www.growthratecommerce.com/" TargetMode="External"/><Relationship Id="rId4" Type="http://schemas.openxmlformats.org/officeDocument/2006/relationships/hyperlink" Target="http://www.growthrateeconomics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429259"/>
            <a:ext cx="65024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latin typeface="Calibri"/>
                <a:cs typeface="Calibri"/>
              </a:rPr>
              <a:t>Page </a:t>
            </a:r>
            <a:r>
              <a:rPr dirty="0" sz="1100" b="1">
                <a:latin typeface="Calibri"/>
                <a:cs typeface="Calibri"/>
              </a:rPr>
              <a:t>1 </a:t>
            </a:r>
            <a:r>
              <a:rPr dirty="0" sz="1100" spc="-5">
                <a:latin typeface="Calibri"/>
                <a:cs typeface="Calibri"/>
              </a:rPr>
              <a:t>of</a:t>
            </a:r>
            <a:r>
              <a:rPr dirty="0" sz="1100" spc="-95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5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49400" y="916940"/>
            <a:ext cx="39274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2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lgerian"/>
                <a:cs typeface="Algerian"/>
              </a:rPr>
              <a:t>UNIT= </a:t>
            </a:r>
            <a:r>
              <a:rPr dirty="0" u="sng" sz="12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lgerian"/>
                <a:cs typeface="Algerian"/>
              </a:rPr>
              <a:t>I </a:t>
            </a:r>
            <a:r>
              <a:rPr dirty="0" u="sng" sz="12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lgerian"/>
                <a:cs typeface="Algerian"/>
              </a:rPr>
              <a:t>NATIONAL INCOME AND RELATED</a:t>
            </a:r>
            <a:r>
              <a:rPr dirty="0" u="sng" sz="1200" spc="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lgerian"/>
                <a:cs typeface="Algerian"/>
              </a:rPr>
              <a:t> </a:t>
            </a:r>
            <a:r>
              <a:rPr dirty="0" u="sng" sz="12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lgerian"/>
                <a:cs typeface="Algerian"/>
              </a:rPr>
              <a:t>AGGREGATES</a:t>
            </a:r>
            <a:endParaRPr sz="1200">
              <a:latin typeface="Algerian"/>
              <a:cs typeface="Algeri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41340" y="916940"/>
            <a:ext cx="889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FF0000"/>
                </a:solidFill>
                <a:latin typeface="Algerian"/>
                <a:cs typeface="Algerian"/>
              </a:rPr>
              <a:t>[10</a:t>
            </a:r>
            <a:r>
              <a:rPr dirty="0" sz="1200" spc="-50">
                <a:solidFill>
                  <a:srgbClr val="FF0000"/>
                </a:solidFill>
                <a:latin typeface="Algerian"/>
                <a:cs typeface="Algerian"/>
              </a:rPr>
              <a:t> </a:t>
            </a:r>
            <a:r>
              <a:rPr dirty="0" sz="1200" spc="-5">
                <a:solidFill>
                  <a:srgbClr val="FF0000"/>
                </a:solidFill>
                <a:latin typeface="Algerian"/>
                <a:cs typeface="Algerian"/>
              </a:rPr>
              <a:t>MARKS]</a:t>
            </a:r>
            <a:endParaRPr sz="1200">
              <a:latin typeface="Algerian"/>
              <a:cs typeface="Algeri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1700" y="1275079"/>
            <a:ext cx="4601210" cy="2466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156970">
              <a:lnSpc>
                <a:spcPct val="100000"/>
              </a:lnSpc>
              <a:spcBef>
                <a:spcPts val="100"/>
              </a:spcBef>
            </a:pPr>
            <a:r>
              <a:rPr dirty="0" u="sng" sz="1200" spc="-5">
                <a:uFill>
                  <a:solidFill>
                    <a:srgbClr val="000000"/>
                  </a:solidFill>
                </a:uFill>
                <a:latin typeface="Algerian"/>
                <a:cs typeface="Algerian"/>
              </a:rPr>
              <a:t>CHAPTER-1</a:t>
            </a:r>
            <a:endParaRPr sz="1200">
              <a:latin typeface="Algerian"/>
              <a:cs typeface="Algerian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000">
              <a:latin typeface="Algerian"/>
              <a:cs typeface="Algerian"/>
            </a:endParaRPr>
          </a:p>
          <a:p>
            <a:pPr algn="ctr" marL="1157605">
              <a:lnSpc>
                <a:spcPct val="100000"/>
              </a:lnSpc>
            </a:pPr>
            <a:r>
              <a:rPr dirty="0" u="sng" sz="1200" spc="-5">
                <a:uFill>
                  <a:solidFill>
                    <a:srgbClr val="000000"/>
                  </a:solidFill>
                </a:uFill>
                <a:latin typeface="Algerian"/>
                <a:cs typeface="Algerian"/>
              </a:rPr>
              <a:t>MACRO- ECONOMICS: MEANING 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Algerian"/>
                <a:cs typeface="Algerian"/>
              </a:rPr>
              <a:t>AND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Algerian"/>
                <a:cs typeface="Algerian"/>
              </a:rPr>
              <a:t> IMPORTANCE</a:t>
            </a:r>
            <a:endParaRPr sz="1200">
              <a:latin typeface="Algerian"/>
              <a:cs typeface="Algerian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000">
              <a:latin typeface="Algerian"/>
              <a:cs typeface="Algerian"/>
            </a:endParaRPr>
          </a:p>
          <a:p>
            <a:pPr marL="12700">
              <a:lnSpc>
                <a:spcPct val="100000"/>
              </a:lnSpc>
            </a:pPr>
            <a:r>
              <a:rPr dirty="0" u="sng" sz="1200" spc="-5">
                <a:uFill>
                  <a:solidFill>
                    <a:srgbClr val="000000"/>
                  </a:solidFill>
                </a:uFill>
                <a:latin typeface="Algerian"/>
                <a:cs typeface="Algerian"/>
              </a:rPr>
              <a:t>CONTENTS:-</a:t>
            </a:r>
            <a:endParaRPr sz="1200">
              <a:latin typeface="Algerian"/>
              <a:cs typeface="Algeri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850">
              <a:latin typeface="Algerian"/>
              <a:cs typeface="Algerian"/>
            </a:endParaRPr>
          </a:p>
          <a:p>
            <a:pPr marL="508000" indent="-266700">
              <a:lnSpc>
                <a:spcPct val="100000"/>
              </a:lnSpc>
              <a:buFont typeface="Wingdings"/>
              <a:buChar char=""/>
              <a:tabLst>
                <a:tab pos="507365" algn="l"/>
                <a:tab pos="508000" algn="l"/>
              </a:tabLst>
            </a:pPr>
            <a:r>
              <a:rPr dirty="0" sz="1200" spc="-5">
                <a:latin typeface="Times New Roman"/>
                <a:cs typeface="Times New Roman"/>
              </a:rPr>
              <a:t>ECONOMICS</a:t>
            </a:r>
            <a:endParaRPr sz="1200">
              <a:latin typeface="Times New Roman"/>
              <a:cs typeface="Times New Roman"/>
            </a:endParaRPr>
          </a:p>
          <a:p>
            <a:pPr lvl="1" marL="677545" indent="-208279">
              <a:lnSpc>
                <a:spcPct val="100000"/>
              </a:lnSpc>
              <a:spcBef>
                <a:spcPts val="160"/>
              </a:spcBef>
              <a:buAutoNum type="alphaLcParenBoth"/>
              <a:tabLst>
                <a:tab pos="678180" algn="l"/>
              </a:tabLst>
            </a:pPr>
            <a:r>
              <a:rPr dirty="0" sz="1200">
                <a:latin typeface="Times New Roman"/>
                <a:cs typeface="Times New Roman"/>
              </a:rPr>
              <a:t>Meaning of</a:t>
            </a:r>
            <a:r>
              <a:rPr dirty="0" sz="1200" spc="-5">
                <a:latin typeface="Times New Roman"/>
                <a:cs typeface="Times New Roman"/>
              </a:rPr>
              <a:t> Economics</a:t>
            </a:r>
            <a:endParaRPr sz="1200">
              <a:latin typeface="Times New Roman"/>
              <a:cs typeface="Times New Roman"/>
            </a:endParaRPr>
          </a:p>
          <a:p>
            <a:pPr lvl="1" marL="685165" indent="-215900">
              <a:lnSpc>
                <a:spcPct val="100000"/>
              </a:lnSpc>
              <a:spcBef>
                <a:spcPts val="140"/>
              </a:spcBef>
              <a:buAutoNum type="alphaLcParenBoth"/>
              <a:tabLst>
                <a:tab pos="685800" algn="l"/>
              </a:tabLst>
            </a:pPr>
            <a:r>
              <a:rPr dirty="0" sz="1200">
                <a:latin typeface="Times New Roman"/>
                <a:cs typeface="Times New Roman"/>
              </a:rPr>
              <a:t>Types/Branches of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Economics</a:t>
            </a:r>
            <a:endParaRPr sz="1200">
              <a:latin typeface="Times New Roman"/>
              <a:cs typeface="Times New Roman"/>
            </a:endParaRPr>
          </a:p>
          <a:p>
            <a:pPr lvl="1" marL="677545" indent="-208279">
              <a:lnSpc>
                <a:spcPct val="100000"/>
              </a:lnSpc>
              <a:spcBef>
                <a:spcPts val="140"/>
              </a:spcBef>
              <a:buAutoNum type="alphaLcParenBoth"/>
              <a:tabLst>
                <a:tab pos="678180" algn="l"/>
              </a:tabLst>
            </a:pPr>
            <a:r>
              <a:rPr dirty="0" sz="1200" spc="-5">
                <a:latin typeface="Times New Roman"/>
                <a:cs typeface="Times New Roman"/>
              </a:rPr>
              <a:t>Interdependence between </a:t>
            </a:r>
            <a:r>
              <a:rPr dirty="0" sz="1200">
                <a:latin typeface="Times New Roman"/>
                <a:cs typeface="Times New Roman"/>
              </a:rPr>
              <a:t>Micro and Macro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Economics</a:t>
            </a:r>
            <a:endParaRPr sz="1200">
              <a:latin typeface="Times New Roman"/>
              <a:cs typeface="Times New Roman"/>
            </a:endParaRPr>
          </a:p>
          <a:p>
            <a:pPr marL="469900" indent="-228600">
              <a:lnSpc>
                <a:spcPct val="100000"/>
              </a:lnSpc>
              <a:spcBef>
                <a:spcPts val="160"/>
              </a:spcBef>
              <a:buFont typeface="Wingdings"/>
              <a:buChar char=""/>
              <a:tabLst>
                <a:tab pos="469900" algn="l"/>
              </a:tabLst>
            </a:pPr>
            <a:r>
              <a:rPr dirty="0" sz="1200" spc="-10">
                <a:latin typeface="Times New Roman"/>
                <a:cs typeface="Times New Roman"/>
              </a:rPr>
              <a:t>SCOPE </a:t>
            </a:r>
            <a:r>
              <a:rPr dirty="0" sz="1200" spc="-5">
                <a:latin typeface="Times New Roman"/>
                <a:cs typeface="Times New Roman"/>
              </a:rPr>
              <a:t>OF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MACRO-ECONOMICS.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ct val="100000"/>
              </a:lnSpc>
              <a:spcBef>
                <a:spcPts val="140"/>
              </a:spcBef>
              <a:buFont typeface="Wingdings"/>
              <a:buChar char="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EVOLUATION </a:t>
            </a:r>
            <a:r>
              <a:rPr dirty="0" sz="1200" spc="5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MACRO-ECONOMICS.</a:t>
            </a:r>
            <a:endParaRPr sz="1200">
              <a:latin typeface="Times New Roman"/>
              <a:cs typeface="Times New Roman"/>
            </a:endParaRPr>
          </a:p>
          <a:p>
            <a:pPr marL="469900" indent="-229235">
              <a:lnSpc>
                <a:spcPct val="100000"/>
              </a:lnSpc>
              <a:spcBef>
                <a:spcPts val="145"/>
              </a:spcBef>
              <a:buFont typeface="Wingdings"/>
              <a:buChar char="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MACRO- ECONOMICS SECTORS </a:t>
            </a:r>
            <a:r>
              <a:rPr dirty="0" sz="1200" spc="5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AN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ECONOMY.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1700" y="4518659"/>
            <a:ext cx="5760720" cy="5730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1200" b="1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ECONOMICS:-</a:t>
            </a:r>
            <a:endParaRPr sz="1200">
              <a:latin typeface="Times New Roman"/>
              <a:cs typeface="Times New Roman"/>
            </a:endParaRPr>
          </a:p>
          <a:p>
            <a:pPr marL="227965" indent="-215900">
              <a:lnSpc>
                <a:spcPct val="100000"/>
              </a:lnSpc>
              <a:spcBef>
                <a:spcPts val="1160"/>
              </a:spcBef>
              <a:buAutoNum type="alphaLcParenBoth"/>
              <a:tabLst>
                <a:tab pos="228600" algn="l"/>
              </a:tabLst>
            </a:pPr>
            <a:r>
              <a:rPr dirty="0" u="heavy" sz="1200" spc="-5" b="1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imes New Roman"/>
                <a:cs typeface="Times New Roman"/>
              </a:rPr>
              <a:t>Meaning </a:t>
            </a:r>
            <a:r>
              <a:rPr dirty="0" u="heavy" sz="1200" b="1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imes New Roman"/>
                <a:cs typeface="Times New Roman"/>
              </a:rPr>
              <a:t>of </a:t>
            </a:r>
            <a:r>
              <a:rPr dirty="0" u="heavy" sz="1200" spc="-5" b="1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imes New Roman"/>
                <a:cs typeface="Times New Roman"/>
              </a:rPr>
              <a:t>Economics:</a:t>
            </a:r>
            <a:endParaRPr sz="1200">
              <a:latin typeface="Times New Roman"/>
              <a:cs typeface="Times New Roman"/>
            </a:endParaRPr>
          </a:p>
          <a:p>
            <a:pPr algn="just" marL="12700" marR="6985">
              <a:lnSpc>
                <a:spcPct val="110400"/>
              </a:lnSpc>
              <a:spcBef>
                <a:spcPts val="990"/>
              </a:spcBef>
            </a:pPr>
            <a:r>
              <a:rPr dirty="0" sz="1200" spc="-5" b="1">
                <a:latin typeface="Times New Roman"/>
                <a:cs typeface="Times New Roman"/>
              </a:rPr>
              <a:t>Economics: </a:t>
            </a:r>
            <a:r>
              <a:rPr dirty="0" sz="1200">
                <a:latin typeface="Times New Roman"/>
                <a:cs typeface="Times New Roman"/>
              </a:rPr>
              <a:t>economics is more than 230 years old since </a:t>
            </a:r>
            <a:r>
              <a:rPr dirty="0" sz="1200" spc="-10">
                <a:latin typeface="Times New Roman"/>
                <a:cs typeface="Times New Roman"/>
              </a:rPr>
              <a:t>Adam </a:t>
            </a:r>
            <a:r>
              <a:rPr dirty="0" sz="1200">
                <a:latin typeface="Times New Roman"/>
                <a:cs typeface="Times New Roman"/>
              </a:rPr>
              <a:t>Smith, </a:t>
            </a:r>
            <a:r>
              <a:rPr dirty="0" sz="1200" spc="-5">
                <a:latin typeface="Times New Roman"/>
                <a:cs typeface="Times New Roman"/>
              </a:rPr>
              <a:t>who </a:t>
            </a:r>
            <a:r>
              <a:rPr dirty="0" sz="1200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known </a:t>
            </a:r>
            <a:r>
              <a:rPr dirty="0" sz="1200">
                <a:latin typeface="Times New Roman"/>
                <a:cs typeface="Times New Roman"/>
              </a:rPr>
              <a:t>as the  father of </a:t>
            </a:r>
            <a:r>
              <a:rPr dirty="0" sz="1200" spc="-5">
                <a:latin typeface="Times New Roman"/>
                <a:cs typeface="Times New Roman"/>
              </a:rPr>
              <a:t>economics, </a:t>
            </a:r>
            <a:r>
              <a:rPr dirty="0" sz="1200">
                <a:latin typeface="Times New Roman"/>
                <a:cs typeface="Times New Roman"/>
              </a:rPr>
              <a:t>published his </a:t>
            </a:r>
            <a:r>
              <a:rPr dirty="0" sz="1200" spc="-5">
                <a:latin typeface="Times New Roman"/>
                <a:cs typeface="Times New Roman"/>
              </a:rPr>
              <a:t>famous </a:t>
            </a:r>
            <a:r>
              <a:rPr dirty="0" sz="1200">
                <a:latin typeface="Times New Roman"/>
                <a:cs typeface="Times New Roman"/>
              </a:rPr>
              <a:t>book ‘An Enquiry into the Nature and Causes of  Wealth of </a:t>
            </a:r>
            <a:r>
              <a:rPr dirty="0" sz="1200" spc="-5">
                <a:latin typeface="Times New Roman"/>
                <a:cs typeface="Times New Roman"/>
              </a:rPr>
              <a:t>Nations’ </a:t>
            </a: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1776.At early </a:t>
            </a:r>
            <a:r>
              <a:rPr dirty="0" sz="1200">
                <a:latin typeface="Times New Roman"/>
                <a:cs typeface="Times New Roman"/>
              </a:rPr>
              <a:t>stage it </a:t>
            </a:r>
            <a:r>
              <a:rPr dirty="0" sz="1200" spc="-5">
                <a:latin typeface="Times New Roman"/>
                <a:cs typeface="Times New Roman"/>
              </a:rPr>
              <a:t>was known </a:t>
            </a:r>
            <a:r>
              <a:rPr dirty="0" sz="1200">
                <a:latin typeface="Times New Roman"/>
                <a:cs typeface="Times New Roman"/>
              </a:rPr>
              <a:t>as ‘Political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Economy’.</a:t>
            </a:r>
            <a:endParaRPr sz="1200">
              <a:latin typeface="Times New Roman"/>
              <a:cs typeface="Times New Roman"/>
            </a:endParaRPr>
          </a:p>
          <a:p>
            <a:pPr algn="just" marL="12700" marR="6350">
              <a:lnSpc>
                <a:spcPct val="109800"/>
              </a:lnSpc>
              <a:spcBef>
                <a:spcPts val="1000"/>
              </a:spcBef>
            </a:pPr>
            <a:r>
              <a:rPr dirty="0" sz="1200">
                <a:latin typeface="Times New Roman"/>
                <a:cs typeface="Times New Roman"/>
              </a:rPr>
              <a:t>The term </a:t>
            </a:r>
            <a:r>
              <a:rPr dirty="0" sz="1200" spc="-5">
                <a:latin typeface="Times New Roman"/>
                <a:cs typeface="Times New Roman"/>
              </a:rPr>
              <a:t>economics </a:t>
            </a:r>
            <a:r>
              <a:rPr dirty="0" sz="1200">
                <a:latin typeface="Times New Roman"/>
                <a:cs typeface="Times New Roman"/>
              </a:rPr>
              <a:t>in English </a:t>
            </a:r>
            <a:r>
              <a:rPr dirty="0" sz="1200" spc="-5">
                <a:latin typeface="Times New Roman"/>
                <a:cs typeface="Times New Roman"/>
              </a:rPr>
              <a:t>language </a:t>
            </a:r>
            <a:r>
              <a:rPr dirty="0" sz="1200">
                <a:latin typeface="Times New Roman"/>
                <a:cs typeface="Times New Roman"/>
              </a:rPr>
              <a:t>has its origin from </a:t>
            </a:r>
            <a:r>
              <a:rPr dirty="0" sz="1200" spc="-5">
                <a:latin typeface="Times New Roman"/>
                <a:cs typeface="Times New Roman"/>
              </a:rPr>
              <a:t>two </a:t>
            </a:r>
            <a:r>
              <a:rPr dirty="0" sz="1200">
                <a:latin typeface="Times New Roman"/>
                <a:cs typeface="Times New Roman"/>
              </a:rPr>
              <a:t>Greek word; </a:t>
            </a:r>
            <a:r>
              <a:rPr dirty="0" sz="1200" spc="-5">
                <a:latin typeface="Times New Roman"/>
                <a:cs typeface="Times New Roman"/>
              </a:rPr>
              <a:t>Oikos  </a:t>
            </a:r>
            <a:r>
              <a:rPr dirty="0" sz="1200">
                <a:latin typeface="Times New Roman"/>
                <a:cs typeface="Times New Roman"/>
              </a:rPr>
              <a:t>(household) and </a:t>
            </a:r>
            <a:r>
              <a:rPr dirty="0" sz="1200" spc="-5">
                <a:latin typeface="Times New Roman"/>
                <a:cs typeface="Times New Roman"/>
              </a:rPr>
              <a:t>Nomos </a:t>
            </a:r>
            <a:r>
              <a:rPr dirty="0" sz="1200">
                <a:latin typeface="Times New Roman"/>
                <a:cs typeface="Times New Roman"/>
              </a:rPr>
              <a:t>(to manage), meaning law of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households”.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9700"/>
              </a:lnSpc>
              <a:spcBef>
                <a:spcPts val="1020"/>
              </a:spcBef>
            </a:pPr>
            <a:r>
              <a:rPr dirty="0" sz="1200">
                <a:latin typeface="Times New Roman"/>
                <a:cs typeface="Times New Roman"/>
              </a:rPr>
              <a:t>Thus , the </a:t>
            </a:r>
            <a:r>
              <a:rPr dirty="0" sz="1200" spc="-5">
                <a:latin typeface="Times New Roman"/>
                <a:cs typeface="Times New Roman"/>
              </a:rPr>
              <a:t>word </a:t>
            </a:r>
            <a:r>
              <a:rPr dirty="0" sz="1200">
                <a:latin typeface="Times New Roman"/>
                <a:cs typeface="Times New Roman"/>
              </a:rPr>
              <a:t>Economics </a:t>
            </a:r>
            <a:r>
              <a:rPr dirty="0" sz="1200" spc="-5">
                <a:latin typeface="Times New Roman"/>
                <a:cs typeface="Times New Roman"/>
              </a:rPr>
              <a:t>was used </a:t>
            </a:r>
            <a:r>
              <a:rPr dirty="0" sz="1200">
                <a:latin typeface="Times New Roman"/>
                <a:cs typeface="Times New Roman"/>
              </a:rPr>
              <a:t>to mean home </a:t>
            </a:r>
            <a:r>
              <a:rPr dirty="0" sz="1200" spc="-5">
                <a:latin typeface="Times New Roman"/>
                <a:cs typeface="Times New Roman"/>
              </a:rPr>
              <a:t>management </a:t>
            </a:r>
            <a:r>
              <a:rPr dirty="0" sz="1200">
                <a:latin typeface="Times New Roman"/>
                <a:cs typeface="Times New Roman"/>
              </a:rPr>
              <a:t>with </a:t>
            </a:r>
            <a:r>
              <a:rPr dirty="0" sz="1200" spc="-5">
                <a:latin typeface="Times New Roman"/>
                <a:cs typeface="Times New Roman"/>
              </a:rPr>
              <a:t>limited </a:t>
            </a:r>
            <a:r>
              <a:rPr dirty="0" sz="1200">
                <a:latin typeface="Times New Roman"/>
                <a:cs typeface="Times New Roman"/>
              </a:rPr>
              <a:t>funds available  in the </a:t>
            </a:r>
            <a:r>
              <a:rPr dirty="0" sz="1200" spc="-5">
                <a:latin typeface="Times New Roman"/>
                <a:cs typeface="Times New Roman"/>
              </a:rPr>
              <a:t>most possible economical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manner.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dirty="0" sz="1200">
                <a:latin typeface="Times New Roman"/>
                <a:cs typeface="Times New Roman"/>
              </a:rPr>
              <a:t>In simple </a:t>
            </a:r>
            <a:r>
              <a:rPr dirty="0" sz="1200" spc="-5">
                <a:latin typeface="Times New Roman"/>
                <a:cs typeface="Times New Roman"/>
              </a:rPr>
              <a:t>words, </a:t>
            </a:r>
            <a:r>
              <a:rPr dirty="0" sz="1200" i="1">
                <a:latin typeface="Times New Roman"/>
                <a:cs typeface="Times New Roman"/>
              </a:rPr>
              <a:t>Economics is about </a:t>
            </a:r>
            <a:r>
              <a:rPr dirty="0" sz="1200" spc="-10" i="1">
                <a:latin typeface="Times New Roman"/>
                <a:cs typeface="Times New Roman"/>
              </a:rPr>
              <a:t>making </a:t>
            </a:r>
            <a:r>
              <a:rPr dirty="0" sz="1200" i="1">
                <a:latin typeface="Times New Roman"/>
                <a:cs typeface="Times New Roman"/>
              </a:rPr>
              <a:t>choice in the </a:t>
            </a:r>
            <a:r>
              <a:rPr dirty="0" sz="1200" spc="-5" i="1">
                <a:latin typeface="Times New Roman"/>
                <a:cs typeface="Times New Roman"/>
              </a:rPr>
              <a:t>presence </a:t>
            </a:r>
            <a:r>
              <a:rPr dirty="0" sz="1200" spc="-10" i="1">
                <a:latin typeface="Times New Roman"/>
                <a:cs typeface="Times New Roman"/>
              </a:rPr>
              <a:t>of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scarcity.</a:t>
            </a:r>
            <a:endParaRPr sz="1200">
              <a:latin typeface="Times New Roman"/>
              <a:cs typeface="Times New Roman"/>
            </a:endParaRPr>
          </a:p>
          <a:p>
            <a:pPr algn="just" marL="12700" marR="7620">
              <a:lnSpc>
                <a:spcPct val="109800"/>
              </a:lnSpc>
              <a:spcBef>
                <a:spcPts val="1020"/>
              </a:spcBef>
            </a:pPr>
            <a:r>
              <a:rPr dirty="0" sz="1200">
                <a:latin typeface="Times New Roman"/>
                <a:cs typeface="Times New Roman"/>
              </a:rPr>
              <a:t>Lionel Robbins in his book, </a:t>
            </a:r>
            <a:r>
              <a:rPr dirty="0" sz="1200" spc="-5">
                <a:latin typeface="Times New Roman"/>
                <a:cs typeface="Times New Roman"/>
              </a:rPr>
              <a:t>“An essay </a:t>
            </a:r>
            <a:r>
              <a:rPr dirty="0" sz="1200">
                <a:latin typeface="Times New Roman"/>
                <a:cs typeface="Times New Roman"/>
              </a:rPr>
              <a:t>on nature and </a:t>
            </a:r>
            <a:r>
              <a:rPr dirty="0" sz="1200" spc="-5">
                <a:latin typeface="Times New Roman"/>
                <a:cs typeface="Times New Roman"/>
              </a:rPr>
              <a:t>significance </a:t>
            </a:r>
            <a:r>
              <a:rPr dirty="0" sz="1200">
                <a:latin typeface="Times New Roman"/>
                <a:cs typeface="Times New Roman"/>
              </a:rPr>
              <a:t>of economic </a:t>
            </a:r>
            <a:r>
              <a:rPr dirty="0" sz="1200" spc="-5">
                <a:latin typeface="Times New Roman"/>
                <a:cs typeface="Times New Roman"/>
              </a:rPr>
              <a:t>science”, </a:t>
            </a:r>
            <a:r>
              <a:rPr dirty="0" sz="1200">
                <a:latin typeface="Times New Roman"/>
                <a:cs typeface="Times New Roman"/>
              </a:rPr>
              <a:t>in  1932;</a:t>
            </a:r>
            <a:endParaRPr sz="1200">
              <a:latin typeface="Times New Roman"/>
              <a:cs typeface="Times New Roman"/>
            </a:endParaRPr>
          </a:p>
          <a:p>
            <a:pPr algn="just" marL="12700" marR="6350">
              <a:lnSpc>
                <a:spcPct val="111100"/>
              </a:lnSpc>
              <a:spcBef>
                <a:spcPts val="980"/>
              </a:spcBef>
            </a:pPr>
            <a:r>
              <a:rPr dirty="0" sz="1200" i="1">
                <a:latin typeface="Times New Roman"/>
                <a:cs typeface="Times New Roman"/>
              </a:rPr>
              <a:t>“Economics is a science which studies </a:t>
            </a:r>
            <a:r>
              <a:rPr dirty="0" sz="1200" spc="-5" i="1">
                <a:latin typeface="Times New Roman"/>
                <a:cs typeface="Times New Roman"/>
              </a:rPr>
              <a:t>human </a:t>
            </a:r>
            <a:r>
              <a:rPr dirty="0" sz="1200" i="1">
                <a:latin typeface="Times New Roman"/>
                <a:cs typeface="Times New Roman"/>
              </a:rPr>
              <a:t>behaviour as a relationship between ends  </a:t>
            </a:r>
            <a:r>
              <a:rPr dirty="0" sz="1200" spc="-5" i="1">
                <a:latin typeface="Times New Roman"/>
                <a:cs typeface="Times New Roman"/>
              </a:rPr>
              <a:t>(wants) </a:t>
            </a:r>
            <a:r>
              <a:rPr dirty="0" sz="1200" i="1">
                <a:latin typeface="Times New Roman"/>
                <a:cs typeface="Times New Roman"/>
              </a:rPr>
              <a:t>and </a:t>
            </a:r>
            <a:r>
              <a:rPr dirty="0" sz="1200" spc="-5" i="1">
                <a:latin typeface="Times New Roman"/>
                <a:cs typeface="Times New Roman"/>
              </a:rPr>
              <a:t>scare means </a:t>
            </a:r>
            <a:r>
              <a:rPr dirty="0" sz="1200" i="1">
                <a:latin typeface="Times New Roman"/>
                <a:cs typeface="Times New Roman"/>
              </a:rPr>
              <a:t>which have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alternatives”</a:t>
            </a:r>
            <a:r>
              <a:rPr dirty="0" sz="1200" spc="-5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 marL="235585" indent="-223520">
              <a:lnSpc>
                <a:spcPct val="100000"/>
              </a:lnSpc>
              <a:spcBef>
                <a:spcPts val="1135"/>
              </a:spcBef>
              <a:buAutoNum type="alphaLcParenBoth" startAt="2"/>
              <a:tabLst>
                <a:tab pos="236220" algn="l"/>
              </a:tabLst>
            </a:pPr>
            <a:r>
              <a:rPr dirty="0" u="heavy" sz="1200" spc="-5" b="1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imes New Roman"/>
                <a:cs typeface="Times New Roman"/>
              </a:rPr>
              <a:t>Types/ Branches </a:t>
            </a:r>
            <a:r>
              <a:rPr dirty="0" u="heavy" sz="1200" b="1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imes New Roman"/>
                <a:cs typeface="Times New Roman"/>
              </a:rPr>
              <a:t>of</a:t>
            </a:r>
            <a:r>
              <a:rPr dirty="0" u="heavy" sz="1200" spc="5" b="1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imes New Roman"/>
                <a:cs typeface="Times New Roman"/>
              </a:rPr>
              <a:t>Economics:-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160"/>
              </a:spcBef>
            </a:pPr>
            <a:r>
              <a:rPr dirty="0" sz="1200">
                <a:latin typeface="Times New Roman"/>
                <a:cs typeface="Times New Roman"/>
              </a:rPr>
              <a:t>“Economics is a </a:t>
            </a:r>
            <a:r>
              <a:rPr dirty="0" sz="1200" spc="-5">
                <a:latin typeface="Times New Roman"/>
                <a:cs typeface="Times New Roman"/>
              </a:rPr>
              <a:t>study </a:t>
            </a:r>
            <a:r>
              <a:rPr dirty="0" sz="120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micro economies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macroeconomics”</a:t>
            </a:r>
            <a:endParaRPr sz="1200">
              <a:latin typeface="Times New Roman"/>
              <a:cs typeface="Times New Roman"/>
            </a:endParaRPr>
          </a:p>
          <a:p>
            <a:pPr algn="just" marL="12700" marR="9525">
              <a:lnSpc>
                <a:spcPct val="109800"/>
              </a:lnSpc>
              <a:spcBef>
                <a:spcPts val="1000"/>
              </a:spcBef>
            </a:pPr>
            <a:r>
              <a:rPr dirty="0" sz="1200" b="1">
                <a:latin typeface="Times New Roman"/>
                <a:cs typeface="Times New Roman"/>
              </a:rPr>
              <a:t>1 </a:t>
            </a:r>
            <a:r>
              <a:rPr dirty="0" sz="1200" spc="-5" b="1">
                <a:latin typeface="Times New Roman"/>
                <a:cs typeface="Times New Roman"/>
              </a:rPr>
              <a:t>Meaning </a:t>
            </a:r>
            <a:r>
              <a:rPr dirty="0" sz="1200" b="1">
                <a:latin typeface="Times New Roman"/>
                <a:cs typeface="Times New Roman"/>
              </a:rPr>
              <a:t>of Micro </a:t>
            </a:r>
            <a:r>
              <a:rPr dirty="0" sz="1200" spc="-5" b="1">
                <a:latin typeface="Times New Roman"/>
                <a:cs typeface="Times New Roman"/>
              </a:rPr>
              <a:t>economies-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term </a:t>
            </a:r>
            <a:r>
              <a:rPr dirty="0" sz="1200" spc="-5">
                <a:latin typeface="Times New Roman"/>
                <a:cs typeface="Times New Roman"/>
              </a:rPr>
              <a:t>micro-economics </a:t>
            </a:r>
            <a:r>
              <a:rPr dirty="0" sz="1200">
                <a:latin typeface="Times New Roman"/>
                <a:cs typeface="Times New Roman"/>
              </a:rPr>
              <a:t>is derived from the </a:t>
            </a:r>
            <a:r>
              <a:rPr dirty="0" sz="1200" spc="-5">
                <a:latin typeface="Times New Roman"/>
                <a:cs typeface="Times New Roman"/>
              </a:rPr>
              <a:t>‘Greek word  </a:t>
            </a:r>
            <a:r>
              <a:rPr dirty="0" sz="1200">
                <a:latin typeface="Times New Roman"/>
                <a:cs typeface="Times New Roman"/>
              </a:rPr>
              <a:t>micros’ meaning</a:t>
            </a:r>
            <a:r>
              <a:rPr dirty="0" sz="1200" spc="-5">
                <a:latin typeface="Times New Roman"/>
                <a:cs typeface="Times New Roman"/>
              </a:rPr>
              <a:t> ‘Small’.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algn="just" marL="12700">
              <a:lnSpc>
                <a:spcPts val="1270"/>
              </a:lnSpc>
              <a:spcBef>
                <a:spcPts val="844"/>
              </a:spcBef>
            </a:pPr>
            <a:r>
              <a:rPr dirty="0" sz="1200" b="1">
                <a:solidFill>
                  <a:srgbClr val="C00000"/>
                </a:solidFill>
                <a:latin typeface="Calibri"/>
                <a:cs typeface="Calibri"/>
              </a:rPr>
              <a:t>BY </a:t>
            </a:r>
            <a:r>
              <a:rPr dirty="0" sz="1200" spc="-10" b="1">
                <a:solidFill>
                  <a:srgbClr val="C00000"/>
                </a:solidFill>
                <a:latin typeface="Calibri"/>
                <a:cs typeface="Calibri"/>
              </a:rPr>
              <a:t>=S.R.YADAV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ts val="1510"/>
              </a:lnSpc>
            </a:pPr>
            <a:r>
              <a:rPr dirty="0" sz="1400" spc="-305" b="1">
                <a:latin typeface="Arial"/>
                <a:cs typeface="Arial"/>
              </a:rPr>
              <a:t>MOB. </a:t>
            </a:r>
            <a:r>
              <a:rPr dirty="0" sz="1400" spc="-355" b="1">
                <a:latin typeface="Arial"/>
                <a:cs typeface="Arial"/>
              </a:rPr>
              <a:t>= </a:t>
            </a:r>
            <a:r>
              <a:rPr dirty="0" sz="1400" spc="-300" b="1">
                <a:latin typeface="Arial"/>
                <a:cs typeface="Arial"/>
              </a:rPr>
              <a:t>8696947358,</a:t>
            </a:r>
            <a:r>
              <a:rPr dirty="0" sz="1400" spc="-245" b="1">
                <a:latin typeface="Arial"/>
                <a:cs typeface="Arial"/>
              </a:rPr>
              <a:t> </a:t>
            </a:r>
            <a:r>
              <a:rPr dirty="0" sz="1400" spc="-315" b="1">
                <a:latin typeface="Arial"/>
                <a:cs typeface="Arial"/>
              </a:rPr>
              <a:t>9887487358</a:t>
            </a:r>
            <a:endParaRPr sz="14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300"/>
              </a:spcBef>
            </a:pPr>
            <a:r>
              <a:rPr dirty="0" u="sng" sz="9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www.growthrateeconomicsinstitute.com</a:t>
            </a:r>
            <a:r>
              <a:rPr dirty="0" sz="900" spc="-5" b="1">
                <a:latin typeface="Calibri"/>
                <a:cs typeface="Calibri"/>
                <a:hlinkClick r:id="rId2"/>
              </a:rPr>
              <a:t>, </a:t>
            </a:r>
            <a:r>
              <a:rPr dirty="0" u="sng" sz="9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www.growthratecommerce.com</a:t>
            </a:r>
            <a:r>
              <a:rPr dirty="0" sz="900" spc="-5" b="1">
                <a:latin typeface="Calibri"/>
                <a:cs typeface="Calibri"/>
                <a:hlinkClick r:id="rId3"/>
              </a:rPr>
              <a:t>,</a:t>
            </a:r>
            <a:r>
              <a:rPr dirty="0" sz="900" spc="10" b="1">
                <a:latin typeface="Calibri"/>
                <a:cs typeface="Calibri"/>
                <a:hlinkClick r:id="rId3"/>
              </a:rPr>
              <a:t> </a:t>
            </a:r>
            <a:r>
              <a:rPr dirty="0" u="sng" sz="9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4"/>
              </a:rPr>
              <a:t>www.growthrateeconomics.com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2900" y="1030985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0"/>
                </a:moveTo>
                <a:lnTo>
                  <a:pt x="35458" y="0"/>
                </a:lnTo>
                <a:lnTo>
                  <a:pt x="35458" y="35725"/>
                </a:lnTo>
                <a:lnTo>
                  <a:pt x="0" y="3572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42900" y="1030985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0"/>
                </a:moveTo>
                <a:lnTo>
                  <a:pt x="35458" y="0"/>
                </a:lnTo>
                <a:lnTo>
                  <a:pt x="35458" y="35725"/>
                </a:lnTo>
                <a:lnTo>
                  <a:pt x="0" y="3572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42900" y="342899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0"/>
                </a:moveTo>
                <a:lnTo>
                  <a:pt x="35458" y="0"/>
                </a:lnTo>
                <a:lnTo>
                  <a:pt x="35458" y="35458"/>
                </a:lnTo>
                <a:lnTo>
                  <a:pt x="0" y="3545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42900" y="342899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0"/>
                </a:moveTo>
                <a:lnTo>
                  <a:pt x="35458" y="0"/>
                </a:lnTo>
                <a:lnTo>
                  <a:pt x="35458" y="35458"/>
                </a:lnTo>
                <a:lnTo>
                  <a:pt x="0" y="3545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5777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577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7461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746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9145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914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80829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082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92513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9251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04197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0419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15881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1588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27565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2756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39249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3924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50933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5093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62617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6261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74301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7430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85985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8598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97669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9766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09353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0935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21037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2103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32721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3272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44405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4440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56089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5608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67773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26777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79457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27945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91141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9114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302825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30282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314509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31450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26193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2619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337877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33787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349561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34956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361245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36124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372929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37292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384613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38461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396297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39629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407981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40798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4198057" y="10309861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4198057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4317438" y="10309861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4317437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4436816" y="10309861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4436817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455618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455618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467556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467556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479494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479494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491432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491432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503370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503370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515308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515308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527246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527246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539184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539184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551122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551122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563060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563060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574998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574998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586936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586936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598874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598874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610812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610812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622750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622750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634688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634688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646626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646626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658564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658564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670502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670502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682440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682440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694378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6943790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706316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706316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4577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4577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5746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5746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6914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6914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8082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8082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92513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9251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10419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10419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11588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11588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12756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12756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13924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13924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150933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15093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16261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16261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17430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17430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18598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18598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19766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19766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209353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20935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22103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22103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23272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23272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24440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24440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25608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25608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267773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26777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27945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27945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29114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29114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30282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30282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31450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31450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3261935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32619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33787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33787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34956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34956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36124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36124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37292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37292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3846135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38461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39629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39629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40798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40798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419804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419804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431742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431742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443680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443680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455618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455618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467556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467556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479494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479494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491432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491432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503370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503370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515308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515308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527246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527246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539184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539184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551122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551122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563060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563060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574998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574998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586936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586936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598874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598874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610812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610812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622750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622750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634688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634688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646626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646626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658564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658564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6705027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670502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682440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682440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694378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6943790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706316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706316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7180580" y="10309859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0"/>
                </a:moveTo>
                <a:lnTo>
                  <a:pt x="35725" y="0"/>
                </a:lnTo>
                <a:lnTo>
                  <a:pt x="35725" y="35725"/>
                </a:lnTo>
                <a:lnTo>
                  <a:pt x="0" y="3572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7180580" y="10309859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0"/>
                </a:moveTo>
                <a:lnTo>
                  <a:pt x="35725" y="0"/>
                </a:lnTo>
                <a:lnTo>
                  <a:pt x="35725" y="35725"/>
                </a:lnTo>
                <a:lnTo>
                  <a:pt x="0" y="3572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7180580" y="342899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0" y="0"/>
                </a:moveTo>
                <a:lnTo>
                  <a:pt x="35725" y="0"/>
                </a:lnTo>
                <a:lnTo>
                  <a:pt x="35725" y="35458"/>
                </a:lnTo>
                <a:lnTo>
                  <a:pt x="0" y="3545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7180580" y="342899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0" y="0"/>
                </a:moveTo>
                <a:lnTo>
                  <a:pt x="35725" y="0"/>
                </a:lnTo>
                <a:lnTo>
                  <a:pt x="35725" y="35458"/>
                </a:lnTo>
                <a:lnTo>
                  <a:pt x="0" y="3545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7180580" y="4577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9" y="0"/>
                </a:lnTo>
                <a:lnTo>
                  <a:pt x="35719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7180580" y="4577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7180580" y="5746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9" y="0"/>
                </a:lnTo>
                <a:lnTo>
                  <a:pt x="35719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7180580" y="5746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7180581" y="6914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7180580" y="6914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7180580" y="8082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7180580" y="8082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7180579" y="9251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7180580" y="9251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7180580" y="10419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7180580" y="10419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7180581" y="11588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7" y="0"/>
                </a:lnTo>
                <a:lnTo>
                  <a:pt x="35717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7180580" y="11588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7180580" y="12756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7180580" y="12756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7180581" y="13924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7180580" y="13924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7180580" y="15093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7180580" y="15093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7180580" y="16261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9" y="0"/>
                </a:lnTo>
                <a:lnTo>
                  <a:pt x="35719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7180580" y="16261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7180581" y="17430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7" y="0"/>
                </a:lnTo>
                <a:lnTo>
                  <a:pt x="35717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7180580" y="17430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7180579" y="1859857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9" y="0"/>
                </a:lnTo>
                <a:lnTo>
                  <a:pt x="35719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7180580" y="18598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7180580" y="1976697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9" y="0"/>
                </a:lnTo>
                <a:lnTo>
                  <a:pt x="35719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7180580" y="19766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7180581" y="20935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7180580" y="20935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7180580" y="2210377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9" y="0"/>
                </a:lnTo>
                <a:lnTo>
                  <a:pt x="35719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7180580" y="22103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7180579" y="23272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20" y="0"/>
                </a:lnTo>
                <a:lnTo>
                  <a:pt x="35720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7180580" y="23272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7180580" y="24440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7180580" y="24440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7180580" y="25608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7" y="0"/>
                </a:lnTo>
                <a:lnTo>
                  <a:pt x="35717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7180580" y="25608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7180581" y="26777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6" y="0"/>
                </a:lnTo>
                <a:lnTo>
                  <a:pt x="35716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7180580" y="26777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7180579" y="27945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7180580" y="27945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7180581" y="29114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7180580" y="29114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7180581" y="30282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7180580" y="30282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7180580" y="31450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7180580" y="31450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7180579" y="32619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9" y="0"/>
                </a:lnTo>
                <a:lnTo>
                  <a:pt x="35719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7180580" y="32619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7180581" y="33787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7180580" y="33787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7180580" y="34956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7180580" y="34956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7180580" y="36124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7180580" y="36124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7180580" y="37292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7180580" y="37292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7180580" y="38461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7180580" y="38461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7180580" y="39629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7180580" y="39629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7180580" y="40798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7180580" y="40798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7180580" y="41966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7180580" y="41966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7180580" y="43134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7180580" y="43134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7180580" y="44303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7180580" y="44303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7180580" y="45471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7180580" y="45471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7180580" y="46640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7180580" y="46640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7180580" y="47808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7180580" y="47808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7180580" y="48976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7180580" y="48976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7180580" y="50145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7180580" y="50145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7180580" y="51313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7180580" y="51313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7180580" y="52482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7180580" y="52482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7180580" y="53650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7180580" y="53650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7180580" y="54818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7180580" y="54818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7180580" y="55987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7180580" y="55987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7180580" y="57155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7180580" y="57155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7180580" y="58324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7180580" y="58324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7180580" y="59492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7180580" y="59492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7180580" y="60660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7180580" y="60660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7180580" y="61829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7180580" y="61829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7180580" y="62997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7180580" y="62997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7180580" y="64166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7180580" y="64166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7180580" y="65334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7180580" y="65334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7180580" y="66502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7180580" y="66502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7180580" y="67671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7180580" y="67671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7180580" y="68839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7180580" y="68839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7180580" y="70008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7180580" y="70008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7180580" y="71176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/>
          <p:nvPr/>
        </p:nvSpPr>
        <p:spPr>
          <a:xfrm>
            <a:off x="7180580" y="71176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/>
          <p:nvPr/>
        </p:nvSpPr>
        <p:spPr>
          <a:xfrm>
            <a:off x="7180580" y="72344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/>
          <p:nvPr/>
        </p:nvSpPr>
        <p:spPr>
          <a:xfrm>
            <a:off x="7180580" y="72344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1" name="object 361"/>
          <p:cNvSpPr/>
          <p:nvPr/>
        </p:nvSpPr>
        <p:spPr>
          <a:xfrm>
            <a:off x="7180581" y="73513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/>
          <p:nvPr/>
        </p:nvSpPr>
        <p:spPr>
          <a:xfrm>
            <a:off x="7180580" y="73513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3" name="object 363"/>
          <p:cNvSpPr/>
          <p:nvPr/>
        </p:nvSpPr>
        <p:spPr>
          <a:xfrm>
            <a:off x="7180580" y="74681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4" name="object 364"/>
          <p:cNvSpPr/>
          <p:nvPr/>
        </p:nvSpPr>
        <p:spPr>
          <a:xfrm>
            <a:off x="7180580" y="74681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5" name="object 365"/>
          <p:cNvSpPr/>
          <p:nvPr/>
        </p:nvSpPr>
        <p:spPr>
          <a:xfrm>
            <a:off x="7180579" y="75850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20" y="0"/>
                </a:lnTo>
                <a:lnTo>
                  <a:pt x="35720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6" name="object 366"/>
          <p:cNvSpPr/>
          <p:nvPr/>
        </p:nvSpPr>
        <p:spPr>
          <a:xfrm>
            <a:off x="7180580" y="75850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7" name="object 367"/>
          <p:cNvSpPr/>
          <p:nvPr/>
        </p:nvSpPr>
        <p:spPr>
          <a:xfrm>
            <a:off x="7180580" y="77018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8" name="object 368"/>
          <p:cNvSpPr/>
          <p:nvPr/>
        </p:nvSpPr>
        <p:spPr>
          <a:xfrm>
            <a:off x="7180580" y="77018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9" name="object 369"/>
          <p:cNvSpPr/>
          <p:nvPr/>
        </p:nvSpPr>
        <p:spPr>
          <a:xfrm>
            <a:off x="7180580" y="78186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0" name="object 370"/>
          <p:cNvSpPr/>
          <p:nvPr/>
        </p:nvSpPr>
        <p:spPr>
          <a:xfrm>
            <a:off x="7180580" y="78186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1" name="object 371"/>
          <p:cNvSpPr/>
          <p:nvPr/>
        </p:nvSpPr>
        <p:spPr>
          <a:xfrm>
            <a:off x="7180581" y="79355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2" name="object 372"/>
          <p:cNvSpPr/>
          <p:nvPr/>
        </p:nvSpPr>
        <p:spPr>
          <a:xfrm>
            <a:off x="7180580" y="79355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3" name="object 373"/>
          <p:cNvSpPr/>
          <p:nvPr/>
        </p:nvSpPr>
        <p:spPr>
          <a:xfrm>
            <a:off x="7180580" y="80523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4" name="object 374"/>
          <p:cNvSpPr/>
          <p:nvPr/>
        </p:nvSpPr>
        <p:spPr>
          <a:xfrm>
            <a:off x="7180580" y="80523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5" name="object 375"/>
          <p:cNvSpPr/>
          <p:nvPr/>
        </p:nvSpPr>
        <p:spPr>
          <a:xfrm>
            <a:off x="7180580" y="81692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6" name="object 376"/>
          <p:cNvSpPr/>
          <p:nvPr/>
        </p:nvSpPr>
        <p:spPr>
          <a:xfrm>
            <a:off x="7180580" y="81692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7" name="object 377"/>
          <p:cNvSpPr/>
          <p:nvPr/>
        </p:nvSpPr>
        <p:spPr>
          <a:xfrm>
            <a:off x="7180579" y="8286057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9" y="0"/>
                </a:lnTo>
                <a:lnTo>
                  <a:pt x="35719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8" name="object 378"/>
          <p:cNvSpPr/>
          <p:nvPr/>
        </p:nvSpPr>
        <p:spPr>
          <a:xfrm>
            <a:off x="7180580" y="82860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9" name="object 379"/>
          <p:cNvSpPr/>
          <p:nvPr/>
        </p:nvSpPr>
        <p:spPr>
          <a:xfrm>
            <a:off x="7180581" y="8402897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0" name="object 380"/>
          <p:cNvSpPr/>
          <p:nvPr/>
        </p:nvSpPr>
        <p:spPr>
          <a:xfrm>
            <a:off x="7180580" y="84028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1" name="object 381"/>
          <p:cNvSpPr/>
          <p:nvPr/>
        </p:nvSpPr>
        <p:spPr>
          <a:xfrm>
            <a:off x="7180581" y="852113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2" name="object 382"/>
          <p:cNvSpPr/>
          <p:nvPr/>
        </p:nvSpPr>
        <p:spPr>
          <a:xfrm>
            <a:off x="7180580" y="852112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3" name="object 383"/>
          <p:cNvSpPr/>
          <p:nvPr/>
        </p:nvSpPr>
        <p:spPr>
          <a:xfrm>
            <a:off x="7180579" y="864050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4" name="object 384"/>
          <p:cNvSpPr/>
          <p:nvPr/>
        </p:nvSpPr>
        <p:spPr>
          <a:xfrm>
            <a:off x="7180580" y="864050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5" name="object 385"/>
          <p:cNvSpPr/>
          <p:nvPr/>
        </p:nvSpPr>
        <p:spPr>
          <a:xfrm>
            <a:off x="7180580" y="875989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7" y="0"/>
                </a:lnTo>
                <a:lnTo>
                  <a:pt x="35717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6" name="object 386"/>
          <p:cNvSpPr/>
          <p:nvPr/>
        </p:nvSpPr>
        <p:spPr>
          <a:xfrm>
            <a:off x="7180580" y="875989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7" name="object 387"/>
          <p:cNvSpPr/>
          <p:nvPr/>
        </p:nvSpPr>
        <p:spPr>
          <a:xfrm>
            <a:off x="7180579" y="887926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8" name="object 388"/>
          <p:cNvSpPr/>
          <p:nvPr/>
        </p:nvSpPr>
        <p:spPr>
          <a:xfrm>
            <a:off x="7180580" y="887926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9" name="object 389"/>
          <p:cNvSpPr/>
          <p:nvPr/>
        </p:nvSpPr>
        <p:spPr>
          <a:xfrm>
            <a:off x="7180579" y="89986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0" name="object 390"/>
          <p:cNvSpPr/>
          <p:nvPr/>
        </p:nvSpPr>
        <p:spPr>
          <a:xfrm>
            <a:off x="7180580" y="89986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1" name="object 391"/>
          <p:cNvSpPr/>
          <p:nvPr/>
        </p:nvSpPr>
        <p:spPr>
          <a:xfrm>
            <a:off x="7180579" y="911803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2" name="object 392"/>
          <p:cNvSpPr/>
          <p:nvPr/>
        </p:nvSpPr>
        <p:spPr>
          <a:xfrm>
            <a:off x="7180580" y="911802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3" name="object 393"/>
          <p:cNvSpPr/>
          <p:nvPr/>
        </p:nvSpPr>
        <p:spPr>
          <a:xfrm>
            <a:off x="7180581" y="9237411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4" name="object 394"/>
          <p:cNvSpPr/>
          <p:nvPr/>
        </p:nvSpPr>
        <p:spPr>
          <a:xfrm>
            <a:off x="7180580" y="923740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5" name="object 395"/>
          <p:cNvSpPr/>
          <p:nvPr/>
        </p:nvSpPr>
        <p:spPr>
          <a:xfrm>
            <a:off x="7180580" y="935679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6" name="object 396"/>
          <p:cNvSpPr/>
          <p:nvPr/>
        </p:nvSpPr>
        <p:spPr>
          <a:xfrm>
            <a:off x="7180580" y="935679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7" name="object 397"/>
          <p:cNvSpPr/>
          <p:nvPr/>
        </p:nvSpPr>
        <p:spPr>
          <a:xfrm>
            <a:off x="7180581" y="9476168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7" y="0"/>
                </a:lnTo>
                <a:lnTo>
                  <a:pt x="35717" y="37030"/>
                </a:lnTo>
                <a:lnTo>
                  <a:pt x="0" y="370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8" name="object 398"/>
          <p:cNvSpPr/>
          <p:nvPr/>
        </p:nvSpPr>
        <p:spPr>
          <a:xfrm>
            <a:off x="7180580" y="947616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9" name="object 399"/>
          <p:cNvSpPr/>
          <p:nvPr/>
        </p:nvSpPr>
        <p:spPr>
          <a:xfrm>
            <a:off x="7180581" y="95955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7" y="0"/>
                </a:lnTo>
                <a:lnTo>
                  <a:pt x="35717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0" name="object 400"/>
          <p:cNvSpPr/>
          <p:nvPr/>
        </p:nvSpPr>
        <p:spPr>
          <a:xfrm>
            <a:off x="7180580" y="95955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1" name="object 401"/>
          <p:cNvSpPr/>
          <p:nvPr/>
        </p:nvSpPr>
        <p:spPr>
          <a:xfrm>
            <a:off x="7180580" y="971493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7" y="0"/>
                </a:lnTo>
                <a:lnTo>
                  <a:pt x="35717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2" name="object 402"/>
          <p:cNvSpPr/>
          <p:nvPr/>
        </p:nvSpPr>
        <p:spPr>
          <a:xfrm>
            <a:off x="7180580" y="971492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3" name="object 403"/>
          <p:cNvSpPr/>
          <p:nvPr/>
        </p:nvSpPr>
        <p:spPr>
          <a:xfrm>
            <a:off x="7180580" y="9834311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7" y="0"/>
                </a:lnTo>
                <a:lnTo>
                  <a:pt x="35717" y="37027"/>
                </a:lnTo>
                <a:lnTo>
                  <a:pt x="0" y="3702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4" name="object 404"/>
          <p:cNvSpPr/>
          <p:nvPr/>
        </p:nvSpPr>
        <p:spPr>
          <a:xfrm>
            <a:off x="7180580" y="983430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5" name="object 405"/>
          <p:cNvSpPr/>
          <p:nvPr/>
        </p:nvSpPr>
        <p:spPr>
          <a:xfrm>
            <a:off x="7180579" y="995368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9" y="0"/>
                </a:lnTo>
                <a:lnTo>
                  <a:pt x="35719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6" name="object 406"/>
          <p:cNvSpPr/>
          <p:nvPr/>
        </p:nvSpPr>
        <p:spPr>
          <a:xfrm>
            <a:off x="7180580" y="995369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7" name="object 407"/>
          <p:cNvSpPr/>
          <p:nvPr/>
        </p:nvSpPr>
        <p:spPr>
          <a:xfrm>
            <a:off x="7180580" y="10073071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8" name="object 408"/>
          <p:cNvSpPr/>
          <p:nvPr/>
        </p:nvSpPr>
        <p:spPr>
          <a:xfrm>
            <a:off x="7180580" y="1007306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9" name="object 409"/>
          <p:cNvSpPr/>
          <p:nvPr/>
        </p:nvSpPr>
        <p:spPr>
          <a:xfrm>
            <a:off x="7180580" y="101924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0" name="object 410"/>
          <p:cNvSpPr/>
          <p:nvPr/>
        </p:nvSpPr>
        <p:spPr>
          <a:xfrm>
            <a:off x="7180580" y="101924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1" name="object 411"/>
          <p:cNvSpPr/>
          <p:nvPr/>
        </p:nvSpPr>
        <p:spPr>
          <a:xfrm>
            <a:off x="342899" y="4577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2" name="object 412"/>
          <p:cNvSpPr/>
          <p:nvPr/>
        </p:nvSpPr>
        <p:spPr>
          <a:xfrm>
            <a:off x="342899" y="4577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3" name="object 413"/>
          <p:cNvSpPr/>
          <p:nvPr/>
        </p:nvSpPr>
        <p:spPr>
          <a:xfrm>
            <a:off x="342900" y="5746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4" name="object 414"/>
          <p:cNvSpPr/>
          <p:nvPr/>
        </p:nvSpPr>
        <p:spPr>
          <a:xfrm>
            <a:off x="342899" y="5746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5" name="object 415"/>
          <p:cNvSpPr/>
          <p:nvPr/>
        </p:nvSpPr>
        <p:spPr>
          <a:xfrm>
            <a:off x="342900" y="6914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6" name="object 416"/>
          <p:cNvSpPr/>
          <p:nvPr/>
        </p:nvSpPr>
        <p:spPr>
          <a:xfrm>
            <a:off x="342899" y="6914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7" name="object 417"/>
          <p:cNvSpPr/>
          <p:nvPr/>
        </p:nvSpPr>
        <p:spPr>
          <a:xfrm>
            <a:off x="342900" y="8082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2" y="0"/>
                </a:lnTo>
                <a:lnTo>
                  <a:pt x="35452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8" name="object 418"/>
          <p:cNvSpPr/>
          <p:nvPr/>
        </p:nvSpPr>
        <p:spPr>
          <a:xfrm>
            <a:off x="342899" y="8082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9" name="object 419"/>
          <p:cNvSpPr/>
          <p:nvPr/>
        </p:nvSpPr>
        <p:spPr>
          <a:xfrm>
            <a:off x="342899" y="9251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0" name="object 420"/>
          <p:cNvSpPr/>
          <p:nvPr/>
        </p:nvSpPr>
        <p:spPr>
          <a:xfrm>
            <a:off x="342899" y="9251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1" name="object 421"/>
          <p:cNvSpPr/>
          <p:nvPr/>
        </p:nvSpPr>
        <p:spPr>
          <a:xfrm>
            <a:off x="342899" y="10419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2" name="object 422"/>
          <p:cNvSpPr/>
          <p:nvPr/>
        </p:nvSpPr>
        <p:spPr>
          <a:xfrm>
            <a:off x="342899" y="10419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3" name="object 423"/>
          <p:cNvSpPr/>
          <p:nvPr/>
        </p:nvSpPr>
        <p:spPr>
          <a:xfrm>
            <a:off x="342900" y="1158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2" y="0"/>
                </a:lnTo>
                <a:lnTo>
                  <a:pt x="35452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4" name="object 424"/>
          <p:cNvSpPr/>
          <p:nvPr/>
        </p:nvSpPr>
        <p:spPr>
          <a:xfrm>
            <a:off x="342899" y="1158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5" name="object 425"/>
          <p:cNvSpPr/>
          <p:nvPr/>
        </p:nvSpPr>
        <p:spPr>
          <a:xfrm>
            <a:off x="342899" y="12756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6" name="object 426"/>
          <p:cNvSpPr/>
          <p:nvPr/>
        </p:nvSpPr>
        <p:spPr>
          <a:xfrm>
            <a:off x="342899" y="12756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7" name="object 427"/>
          <p:cNvSpPr/>
          <p:nvPr/>
        </p:nvSpPr>
        <p:spPr>
          <a:xfrm>
            <a:off x="342900" y="13924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8" name="object 428"/>
          <p:cNvSpPr/>
          <p:nvPr/>
        </p:nvSpPr>
        <p:spPr>
          <a:xfrm>
            <a:off x="342899" y="13924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9" name="object 429"/>
          <p:cNvSpPr/>
          <p:nvPr/>
        </p:nvSpPr>
        <p:spPr>
          <a:xfrm>
            <a:off x="342899" y="15093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0" name="object 430"/>
          <p:cNvSpPr/>
          <p:nvPr/>
        </p:nvSpPr>
        <p:spPr>
          <a:xfrm>
            <a:off x="342899" y="15093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1" name="object 431"/>
          <p:cNvSpPr/>
          <p:nvPr/>
        </p:nvSpPr>
        <p:spPr>
          <a:xfrm>
            <a:off x="342899" y="16261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2" name="object 432"/>
          <p:cNvSpPr/>
          <p:nvPr/>
        </p:nvSpPr>
        <p:spPr>
          <a:xfrm>
            <a:off x="342899" y="16261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3" name="object 433"/>
          <p:cNvSpPr/>
          <p:nvPr/>
        </p:nvSpPr>
        <p:spPr>
          <a:xfrm>
            <a:off x="342900" y="17430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2" y="0"/>
                </a:lnTo>
                <a:lnTo>
                  <a:pt x="35452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4" name="object 434"/>
          <p:cNvSpPr/>
          <p:nvPr/>
        </p:nvSpPr>
        <p:spPr>
          <a:xfrm>
            <a:off x="342899" y="17430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5" name="object 435"/>
          <p:cNvSpPr/>
          <p:nvPr/>
        </p:nvSpPr>
        <p:spPr>
          <a:xfrm>
            <a:off x="342899" y="1859857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5" y="0"/>
                </a:lnTo>
                <a:lnTo>
                  <a:pt x="35455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6" name="object 436"/>
          <p:cNvSpPr/>
          <p:nvPr/>
        </p:nvSpPr>
        <p:spPr>
          <a:xfrm>
            <a:off x="342899" y="18598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7" name="object 437"/>
          <p:cNvSpPr/>
          <p:nvPr/>
        </p:nvSpPr>
        <p:spPr>
          <a:xfrm>
            <a:off x="342900" y="1976697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2" y="0"/>
                </a:lnTo>
                <a:lnTo>
                  <a:pt x="35452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8" name="object 438"/>
          <p:cNvSpPr/>
          <p:nvPr/>
        </p:nvSpPr>
        <p:spPr>
          <a:xfrm>
            <a:off x="342899" y="19766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9" name="object 439"/>
          <p:cNvSpPr/>
          <p:nvPr/>
        </p:nvSpPr>
        <p:spPr>
          <a:xfrm>
            <a:off x="342900" y="20935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0" name="object 440"/>
          <p:cNvSpPr/>
          <p:nvPr/>
        </p:nvSpPr>
        <p:spPr>
          <a:xfrm>
            <a:off x="342899" y="20935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1" name="object 441"/>
          <p:cNvSpPr/>
          <p:nvPr/>
        </p:nvSpPr>
        <p:spPr>
          <a:xfrm>
            <a:off x="342899" y="2210377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2" name="object 442"/>
          <p:cNvSpPr/>
          <p:nvPr/>
        </p:nvSpPr>
        <p:spPr>
          <a:xfrm>
            <a:off x="342899" y="22103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3" name="object 443"/>
          <p:cNvSpPr/>
          <p:nvPr/>
        </p:nvSpPr>
        <p:spPr>
          <a:xfrm>
            <a:off x="342898" y="232721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4" name="object 444"/>
          <p:cNvSpPr/>
          <p:nvPr/>
        </p:nvSpPr>
        <p:spPr>
          <a:xfrm>
            <a:off x="342899" y="23272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5" name="object 445"/>
          <p:cNvSpPr/>
          <p:nvPr/>
        </p:nvSpPr>
        <p:spPr>
          <a:xfrm>
            <a:off x="342900" y="2444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6" name="object 446"/>
          <p:cNvSpPr/>
          <p:nvPr/>
        </p:nvSpPr>
        <p:spPr>
          <a:xfrm>
            <a:off x="342899" y="2444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7" name="object 447"/>
          <p:cNvSpPr/>
          <p:nvPr/>
        </p:nvSpPr>
        <p:spPr>
          <a:xfrm>
            <a:off x="342900" y="25608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8" name="object 448"/>
          <p:cNvSpPr/>
          <p:nvPr/>
        </p:nvSpPr>
        <p:spPr>
          <a:xfrm>
            <a:off x="342899" y="25608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9" name="object 449"/>
          <p:cNvSpPr/>
          <p:nvPr/>
        </p:nvSpPr>
        <p:spPr>
          <a:xfrm>
            <a:off x="342900" y="26777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0" name="object 450"/>
          <p:cNvSpPr/>
          <p:nvPr/>
        </p:nvSpPr>
        <p:spPr>
          <a:xfrm>
            <a:off x="342899" y="26777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1" name="object 451"/>
          <p:cNvSpPr/>
          <p:nvPr/>
        </p:nvSpPr>
        <p:spPr>
          <a:xfrm>
            <a:off x="342899" y="27945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2" name="object 452"/>
          <p:cNvSpPr/>
          <p:nvPr/>
        </p:nvSpPr>
        <p:spPr>
          <a:xfrm>
            <a:off x="342899" y="27945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3" name="object 453"/>
          <p:cNvSpPr/>
          <p:nvPr/>
        </p:nvSpPr>
        <p:spPr>
          <a:xfrm>
            <a:off x="342900" y="29114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4" name="object 454"/>
          <p:cNvSpPr/>
          <p:nvPr/>
        </p:nvSpPr>
        <p:spPr>
          <a:xfrm>
            <a:off x="342899" y="29114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5" name="object 455"/>
          <p:cNvSpPr/>
          <p:nvPr/>
        </p:nvSpPr>
        <p:spPr>
          <a:xfrm>
            <a:off x="342900" y="30282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6" name="object 456"/>
          <p:cNvSpPr/>
          <p:nvPr/>
        </p:nvSpPr>
        <p:spPr>
          <a:xfrm>
            <a:off x="342899" y="30282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7" name="object 457"/>
          <p:cNvSpPr/>
          <p:nvPr/>
        </p:nvSpPr>
        <p:spPr>
          <a:xfrm>
            <a:off x="342899" y="31450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8" name="object 458"/>
          <p:cNvSpPr/>
          <p:nvPr/>
        </p:nvSpPr>
        <p:spPr>
          <a:xfrm>
            <a:off x="342899" y="31450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9" name="object 459"/>
          <p:cNvSpPr/>
          <p:nvPr/>
        </p:nvSpPr>
        <p:spPr>
          <a:xfrm>
            <a:off x="342899" y="32619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0" name="object 460"/>
          <p:cNvSpPr/>
          <p:nvPr/>
        </p:nvSpPr>
        <p:spPr>
          <a:xfrm>
            <a:off x="342899" y="32619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1" name="object 461"/>
          <p:cNvSpPr/>
          <p:nvPr/>
        </p:nvSpPr>
        <p:spPr>
          <a:xfrm>
            <a:off x="342899" y="33787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2" name="object 462"/>
          <p:cNvSpPr/>
          <p:nvPr/>
        </p:nvSpPr>
        <p:spPr>
          <a:xfrm>
            <a:off x="342899" y="33787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3" name="object 463"/>
          <p:cNvSpPr/>
          <p:nvPr/>
        </p:nvSpPr>
        <p:spPr>
          <a:xfrm>
            <a:off x="342899" y="34956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4" name="object 464"/>
          <p:cNvSpPr/>
          <p:nvPr/>
        </p:nvSpPr>
        <p:spPr>
          <a:xfrm>
            <a:off x="342899" y="34956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5" name="object 465"/>
          <p:cNvSpPr/>
          <p:nvPr/>
        </p:nvSpPr>
        <p:spPr>
          <a:xfrm>
            <a:off x="342899" y="36124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6" name="object 466"/>
          <p:cNvSpPr/>
          <p:nvPr/>
        </p:nvSpPr>
        <p:spPr>
          <a:xfrm>
            <a:off x="342899" y="36124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7" name="object 467"/>
          <p:cNvSpPr/>
          <p:nvPr/>
        </p:nvSpPr>
        <p:spPr>
          <a:xfrm>
            <a:off x="342899" y="37292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8" name="object 468"/>
          <p:cNvSpPr/>
          <p:nvPr/>
        </p:nvSpPr>
        <p:spPr>
          <a:xfrm>
            <a:off x="342899" y="37292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9" name="object 469"/>
          <p:cNvSpPr/>
          <p:nvPr/>
        </p:nvSpPr>
        <p:spPr>
          <a:xfrm>
            <a:off x="342899" y="38461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0" name="object 470"/>
          <p:cNvSpPr/>
          <p:nvPr/>
        </p:nvSpPr>
        <p:spPr>
          <a:xfrm>
            <a:off x="342899" y="38461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1" name="object 471"/>
          <p:cNvSpPr/>
          <p:nvPr/>
        </p:nvSpPr>
        <p:spPr>
          <a:xfrm>
            <a:off x="342899" y="39629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2" name="object 472"/>
          <p:cNvSpPr/>
          <p:nvPr/>
        </p:nvSpPr>
        <p:spPr>
          <a:xfrm>
            <a:off x="342899" y="39629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3" name="object 473"/>
          <p:cNvSpPr/>
          <p:nvPr/>
        </p:nvSpPr>
        <p:spPr>
          <a:xfrm>
            <a:off x="342899" y="4079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4" name="object 474"/>
          <p:cNvSpPr/>
          <p:nvPr/>
        </p:nvSpPr>
        <p:spPr>
          <a:xfrm>
            <a:off x="342899" y="4079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5" name="object 475"/>
          <p:cNvSpPr/>
          <p:nvPr/>
        </p:nvSpPr>
        <p:spPr>
          <a:xfrm>
            <a:off x="342899" y="41966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6" name="object 476"/>
          <p:cNvSpPr/>
          <p:nvPr/>
        </p:nvSpPr>
        <p:spPr>
          <a:xfrm>
            <a:off x="342899" y="41966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7" name="object 477"/>
          <p:cNvSpPr/>
          <p:nvPr/>
        </p:nvSpPr>
        <p:spPr>
          <a:xfrm>
            <a:off x="342899" y="43134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8" name="object 478"/>
          <p:cNvSpPr/>
          <p:nvPr/>
        </p:nvSpPr>
        <p:spPr>
          <a:xfrm>
            <a:off x="342899" y="43134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9" name="object 479"/>
          <p:cNvSpPr/>
          <p:nvPr/>
        </p:nvSpPr>
        <p:spPr>
          <a:xfrm>
            <a:off x="342899" y="44303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0" name="object 480"/>
          <p:cNvSpPr/>
          <p:nvPr/>
        </p:nvSpPr>
        <p:spPr>
          <a:xfrm>
            <a:off x="342899" y="44303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1" name="object 481"/>
          <p:cNvSpPr/>
          <p:nvPr/>
        </p:nvSpPr>
        <p:spPr>
          <a:xfrm>
            <a:off x="342899" y="45471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2" name="object 482"/>
          <p:cNvSpPr/>
          <p:nvPr/>
        </p:nvSpPr>
        <p:spPr>
          <a:xfrm>
            <a:off x="342899" y="45471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3" name="object 483"/>
          <p:cNvSpPr/>
          <p:nvPr/>
        </p:nvSpPr>
        <p:spPr>
          <a:xfrm>
            <a:off x="342899" y="46640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4" name="object 484"/>
          <p:cNvSpPr/>
          <p:nvPr/>
        </p:nvSpPr>
        <p:spPr>
          <a:xfrm>
            <a:off x="342899" y="46640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5" name="object 485"/>
          <p:cNvSpPr/>
          <p:nvPr/>
        </p:nvSpPr>
        <p:spPr>
          <a:xfrm>
            <a:off x="342899" y="47808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6" name="object 486"/>
          <p:cNvSpPr/>
          <p:nvPr/>
        </p:nvSpPr>
        <p:spPr>
          <a:xfrm>
            <a:off x="342899" y="47808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7" name="object 487"/>
          <p:cNvSpPr/>
          <p:nvPr/>
        </p:nvSpPr>
        <p:spPr>
          <a:xfrm>
            <a:off x="342899" y="48976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8" name="object 488"/>
          <p:cNvSpPr/>
          <p:nvPr/>
        </p:nvSpPr>
        <p:spPr>
          <a:xfrm>
            <a:off x="342899" y="48976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9" name="object 489"/>
          <p:cNvSpPr/>
          <p:nvPr/>
        </p:nvSpPr>
        <p:spPr>
          <a:xfrm>
            <a:off x="342899" y="50145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0" name="object 490"/>
          <p:cNvSpPr/>
          <p:nvPr/>
        </p:nvSpPr>
        <p:spPr>
          <a:xfrm>
            <a:off x="342899" y="50145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1" name="object 491"/>
          <p:cNvSpPr/>
          <p:nvPr/>
        </p:nvSpPr>
        <p:spPr>
          <a:xfrm>
            <a:off x="342899" y="51313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2" name="object 492"/>
          <p:cNvSpPr/>
          <p:nvPr/>
        </p:nvSpPr>
        <p:spPr>
          <a:xfrm>
            <a:off x="342899" y="51313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3" name="object 493"/>
          <p:cNvSpPr/>
          <p:nvPr/>
        </p:nvSpPr>
        <p:spPr>
          <a:xfrm>
            <a:off x="342899" y="52482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4" name="object 494"/>
          <p:cNvSpPr/>
          <p:nvPr/>
        </p:nvSpPr>
        <p:spPr>
          <a:xfrm>
            <a:off x="342899" y="52482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5" name="object 495"/>
          <p:cNvSpPr/>
          <p:nvPr/>
        </p:nvSpPr>
        <p:spPr>
          <a:xfrm>
            <a:off x="342899" y="5365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6" name="object 496"/>
          <p:cNvSpPr/>
          <p:nvPr/>
        </p:nvSpPr>
        <p:spPr>
          <a:xfrm>
            <a:off x="342899" y="5365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7" name="object 497"/>
          <p:cNvSpPr/>
          <p:nvPr/>
        </p:nvSpPr>
        <p:spPr>
          <a:xfrm>
            <a:off x="342899" y="54818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8" name="object 498"/>
          <p:cNvSpPr/>
          <p:nvPr/>
        </p:nvSpPr>
        <p:spPr>
          <a:xfrm>
            <a:off x="342899" y="54818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9" name="object 499"/>
          <p:cNvSpPr/>
          <p:nvPr/>
        </p:nvSpPr>
        <p:spPr>
          <a:xfrm>
            <a:off x="342899" y="55987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0" name="object 500"/>
          <p:cNvSpPr/>
          <p:nvPr/>
        </p:nvSpPr>
        <p:spPr>
          <a:xfrm>
            <a:off x="342899" y="55987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1" name="object 501"/>
          <p:cNvSpPr/>
          <p:nvPr/>
        </p:nvSpPr>
        <p:spPr>
          <a:xfrm>
            <a:off x="342899" y="57155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2" name="object 502"/>
          <p:cNvSpPr/>
          <p:nvPr/>
        </p:nvSpPr>
        <p:spPr>
          <a:xfrm>
            <a:off x="342899" y="57155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3" name="object 503"/>
          <p:cNvSpPr/>
          <p:nvPr/>
        </p:nvSpPr>
        <p:spPr>
          <a:xfrm>
            <a:off x="342899" y="58324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4" name="object 504"/>
          <p:cNvSpPr/>
          <p:nvPr/>
        </p:nvSpPr>
        <p:spPr>
          <a:xfrm>
            <a:off x="342899" y="58324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5" name="object 505"/>
          <p:cNvSpPr/>
          <p:nvPr/>
        </p:nvSpPr>
        <p:spPr>
          <a:xfrm>
            <a:off x="342899" y="59492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6" name="object 506"/>
          <p:cNvSpPr/>
          <p:nvPr/>
        </p:nvSpPr>
        <p:spPr>
          <a:xfrm>
            <a:off x="342899" y="59492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7" name="object 507"/>
          <p:cNvSpPr/>
          <p:nvPr/>
        </p:nvSpPr>
        <p:spPr>
          <a:xfrm>
            <a:off x="342899" y="60660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8" name="object 508"/>
          <p:cNvSpPr/>
          <p:nvPr/>
        </p:nvSpPr>
        <p:spPr>
          <a:xfrm>
            <a:off x="342899" y="60660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9" name="object 509"/>
          <p:cNvSpPr/>
          <p:nvPr/>
        </p:nvSpPr>
        <p:spPr>
          <a:xfrm>
            <a:off x="342899" y="61829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0" name="object 510"/>
          <p:cNvSpPr/>
          <p:nvPr/>
        </p:nvSpPr>
        <p:spPr>
          <a:xfrm>
            <a:off x="342899" y="61829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1" name="object 511"/>
          <p:cNvSpPr/>
          <p:nvPr/>
        </p:nvSpPr>
        <p:spPr>
          <a:xfrm>
            <a:off x="342899" y="62997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2" name="object 512"/>
          <p:cNvSpPr/>
          <p:nvPr/>
        </p:nvSpPr>
        <p:spPr>
          <a:xfrm>
            <a:off x="342899" y="62997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3" name="object 513"/>
          <p:cNvSpPr/>
          <p:nvPr/>
        </p:nvSpPr>
        <p:spPr>
          <a:xfrm>
            <a:off x="342898" y="641661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4" name="object 514"/>
          <p:cNvSpPr/>
          <p:nvPr/>
        </p:nvSpPr>
        <p:spPr>
          <a:xfrm>
            <a:off x="342899" y="64166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5" name="object 515"/>
          <p:cNvSpPr/>
          <p:nvPr/>
        </p:nvSpPr>
        <p:spPr>
          <a:xfrm>
            <a:off x="342898" y="6533454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6" name="object 516"/>
          <p:cNvSpPr/>
          <p:nvPr/>
        </p:nvSpPr>
        <p:spPr>
          <a:xfrm>
            <a:off x="342899" y="65334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7" name="object 517"/>
          <p:cNvSpPr/>
          <p:nvPr/>
        </p:nvSpPr>
        <p:spPr>
          <a:xfrm>
            <a:off x="342898" y="66502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8" name="object 518"/>
          <p:cNvSpPr/>
          <p:nvPr/>
        </p:nvSpPr>
        <p:spPr>
          <a:xfrm>
            <a:off x="342899" y="66502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9" name="object 519"/>
          <p:cNvSpPr/>
          <p:nvPr/>
        </p:nvSpPr>
        <p:spPr>
          <a:xfrm>
            <a:off x="342898" y="67671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0" name="object 520"/>
          <p:cNvSpPr/>
          <p:nvPr/>
        </p:nvSpPr>
        <p:spPr>
          <a:xfrm>
            <a:off x="342899" y="67671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1" name="object 521"/>
          <p:cNvSpPr/>
          <p:nvPr/>
        </p:nvSpPr>
        <p:spPr>
          <a:xfrm>
            <a:off x="342898" y="68839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2" name="object 522"/>
          <p:cNvSpPr/>
          <p:nvPr/>
        </p:nvSpPr>
        <p:spPr>
          <a:xfrm>
            <a:off x="342899" y="68839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3" name="object 523"/>
          <p:cNvSpPr/>
          <p:nvPr/>
        </p:nvSpPr>
        <p:spPr>
          <a:xfrm>
            <a:off x="342898" y="7000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4" name="object 524"/>
          <p:cNvSpPr/>
          <p:nvPr/>
        </p:nvSpPr>
        <p:spPr>
          <a:xfrm>
            <a:off x="342899" y="7000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5" name="object 525"/>
          <p:cNvSpPr/>
          <p:nvPr/>
        </p:nvSpPr>
        <p:spPr>
          <a:xfrm>
            <a:off x="342898" y="7117657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6" name="object 526"/>
          <p:cNvSpPr/>
          <p:nvPr/>
        </p:nvSpPr>
        <p:spPr>
          <a:xfrm>
            <a:off x="342899" y="71176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7" name="object 527"/>
          <p:cNvSpPr/>
          <p:nvPr/>
        </p:nvSpPr>
        <p:spPr>
          <a:xfrm>
            <a:off x="342898" y="72344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8" name="object 528"/>
          <p:cNvSpPr/>
          <p:nvPr/>
        </p:nvSpPr>
        <p:spPr>
          <a:xfrm>
            <a:off x="342899" y="72344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9" name="object 529"/>
          <p:cNvSpPr/>
          <p:nvPr/>
        </p:nvSpPr>
        <p:spPr>
          <a:xfrm>
            <a:off x="342898" y="73513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0" name="object 530"/>
          <p:cNvSpPr/>
          <p:nvPr/>
        </p:nvSpPr>
        <p:spPr>
          <a:xfrm>
            <a:off x="342899" y="73513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1" name="object 531"/>
          <p:cNvSpPr/>
          <p:nvPr/>
        </p:nvSpPr>
        <p:spPr>
          <a:xfrm>
            <a:off x="342898" y="74681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2" name="object 532"/>
          <p:cNvSpPr/>
          <p:nvPr/>
        </p:nvSpPr>
        <p:spPr>
          <a:xfrm>
            <a:off x="342899" y="74681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3" name="object 533"/>
          <p:cNvSpPr/>
          <p:nvPr/>
        </p:nvSpPr>
        <p:spPr>
          <a:xfrm>
            <a:off x="342898" y="758501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4" name="object 534"/>
          <p:cNvSpPr/>
          <p:nvPr/>
        </p:nvSpPr>
        <p:spPr>
          <a:xfrm>
            <a:off x="342899" y="75850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5" name="object 535"/>
          <p:cNvSpPr/>
          <p:nvPr/>
        </p:nvSpPr>
        <p:spPr>
          <a:xfrm>
            <a:off x="342898" y="7701857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6" name="object 536"/>
          <p:cNvSpPr/>
          <p:nvPr/>
        </p:nvSpPr>
        <p:spPr>
          <a:xfrm>
            <a:off x="342899" y="77018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7" name="object 537"/>
          <p:cNvSpPr/>
          <p:nvPr/>
        </p:nvSpPr>
        <p:spPr>
          <a:xfrm>
            <a:off x="342898" y="78186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8" name="object 538"/>
          <p:cNvSpPr/>
          <p:nvPr/>
        </p:nvSpPr>
        <p:spPr>
          <a:xfrm>
            <a:off x="342899" y="78186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9" name="object 539"/>
          <p:cNvSpPr/>
          <p:nvPr/>
        </p:nvSpPr>
        <p:spPr>
          <a:xfrm>
            <a:off x="342898" y="79355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0" name="object 540"/>
          <p:cNvSpPr/>
          <p:nvPr/>
        </p:nvSpPr>
        <p:spPr>
          <a:xfrm>
            <a:off x="342899" y="79355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1" name="object 541"/>
          <p:cNvSpPr/>
          <p:nvPr/>
        </p:nvSpPr>
        <p:spPr>
          <a:xfrm>
            <a:off x="342898" y="80523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2" name="object 542"/>
          <p:cNvSpPr/>
          <p:nvPr/>
        </p:nvSpPr>
        <p:spPr>
          <a:xfrm>
            <a:off x="342899" y="80523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3" name="object 543"/>
          <p:cNvSpPr/>
          <p:nvPr/>
        </p:nvSpPr>
        <p:spPr>
          <a:xfrm>
            <a:off x="342898" y="8169214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4" name="object 544"/>
          <p:cNvSpPr/>
          <p:nvPr/>
        </p:nvSpPr>
        <p:spPr>
          <a:xfrm>
            <a:off x="342899" y="81692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5" name="object 545"/>
          <p:cNvSpPr/>
          <p:nvPr/>
        </p:nvSpPr>
        <p:spPr>
          <a:xfrm>
            <a:off x="342898" y="8286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6" name="object 546"/>
          <p:cNvSpPr/>
          <p:nvPr/>
        </p:nvSpPr>
        <p:spPr>
          <a:xfrm>
            <a:off x="342899" y="8286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7" name="object 547"/>
          <p:cNvSpPr/>
          <p:nvPr/>
        </p:nvSpPr>
        <p:spPr>
          <a:xfrm>
            <a:off x="342898" y="84028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8" name="object 548"/>
          <p:cNvSpPr/>
          <p:nvPr/>
        </p:nvSpPr>
        <p:spPr>
          <a:xfrm>
            <a:off x="342899" y="84028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9" name="object 549"/>
          <p:cNvSpPr/>
          <p:nvPr/>
        </p:nvSpPr>
        <p:spPr>
          <a:xfrm>
            <a:off x="342898" y="852112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0" name="object 550"/>
          <p:cNvSpPr/>
          <p:nvPr/>
        </p:nvSpPr>
        <p:spPr>
          <a:xfrm>
            <a:off x="342899" y="852112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1" name="object 551"/>
          <p:cNvSpPr/>
          <p:nvPr/>
        </p:nvSpPr>
        <p:spPr>
          <a:xfrm>
            <a:off x="342898" y="864050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2" name="object 552"/>
          <p:cNvSpPr/>
          <p:nvPr/>
        </p:nvSpPr>
        <p:spPr>
          <a:xfrm>
            <a:off x="342899" y="864050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3" name="object 553"/>
          <p:cNvSpPr/>
          <p:nvPr/>
        </p:nvSpPr>
        <p:spPr>
          <a:xfrm>
            <a:off x="342898" y="875988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4" name="object 554"/>
          <p:cNvSpPr/>
          <p:nvPr/>
        </p:nvSpPr>
        <p:spPr>
          <a:xfrm>
            <a:off x="342899" y="875988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5" name="object 555"/>
          <p:cNvSpPr/>
          <p:nvPr/>
        </p:nvSpPr>
        <p:spPr>
          <a:xfrm>
            <a:off x="342898" y="887926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6" name="object 556"/>
          <p:cNvSpPr/>
          <p:nvPr/>
        </p:nvSpPr>
        <p:spPr>
          <a:xfrm>
            <a:off x="342899" y="8879266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7" name="object 557"/>
          <p:cNvSpPr/>
          <p:nvPr/>
        </p:nvSpPr>
        <p:spPr>
          <a:xfrm>
            <a:off x="342898" y="8998648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8" name="object 558"/>
          <p:cNvSpPr/>
          <p:nvPr/>
        </p:nvSpPr>
        <p:spPr>
          <a:xfrm>
            <a:off x="342899" y="8998646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9" name="object 559"/>
          <p:cNvSpPr/>
          <p:nvPr/>
        </p:nvSpPr>
        <p:spPr>
          <a:xfrm>
            <a:off x="342898" y="911802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0" name="object 560"/>
          <p:cNvSpPr/>
          <p:nvPr/>
        </p:nvSpPr>
        <p:spPr>
          <a:xfrm>
            <a:off x="342899" y="9118026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1" name="object 561"/>
          <p:cNvSpPr/>
          <p:nvPr/>
        </p:nvSpPr>
        <p:spPr>
          <a:xfrm>
            <a:off x="342898" y="923740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2" name="object 562"/>
          <p:cNvSpPr/>
          <p:nvPr/>
        </p:nvSpPr>
        <p:spPr>
          <a:xfrm>
            <a:off x="342899" y="923740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3" name="object 563"/>
          <p:cNvSpPr/>
          <p:nvPr/>
        </p:nvSpPr>
        <p:spPr>
          <a:xfrm>
            <a:off x="342898" y="935678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4" name="object 564"/>
          <p:cNvSpPr/>
          <p:nvPr/>
        </p:nvSpPr>
        <p:spPr>
          <a:xfrm>
            <a:off x="342899" y="935678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5" name="object 565"/>
          <p:cNvSpPr/>
          <p:nvPr/>
        </p:nvSpPr>
        <p:spPr>
          <a:xfrm>
            <a:off x="342898" y="9476168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6" name="object 566"/>
          <p:cNvSpPr/>
          <p:nvPr/>
        </p:nvSpPr>
        <p:spPr>
          <a:xfrm>
            <a:off x="342899" y="947616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7" name="object 567"/>
          <p:cNvSpPr/>
          <p:nvPr/>
        </p:nvSpPr>
        <p:spPr>
          <a:xfrm>
            <a:off x="342898" y="959554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8" name="object 568"/>
          <p:cNvSpPr/>
          <p:nvPr/>
        </p:nvSpPr>
        <p:spPr>
          <a:xfrm>
            <a:off x="342899" y="959554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9" name="object 569"/>
          <p:cNvSpPr/>
          <p:nvPr/>
        </p:nvSpPr>
        <p:spPr>
          <a:xfrm>
            <a:off x="342898" y="971492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0" name="object 570"/>
          <p:cNvSpPr/>
          <p:nvPr/>
        </p:nvSpPr>
        <p:spPr>
          <a:xfrm>
            <a:off x="342899" y="971492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1" name="object 571"/>
          <p:cNvSpPr/>
          <p:nvPr/>
        </p:nvSpPr>
        <p:spPr>
          <a:xfrm>
            <a:off x="342898" y="983430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2" name="object 572"/>
          <p:cNvSpPr/>
          <p:nvPr/>
        </p:nvSpPr>
        <p:spPr>
          <a:xfrm>
            <a:off x="342899" y="9834308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3" name="object 573"/>
          <p:cNvSpPr/>
          <p:nvPr/>
        </p:nvSpPr>
        <p:spPr>
          <a:xfrm>
            <a:off x="342898" y="9953690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4" name="object 574"/>
          <p:cNvSpPr/>
          <p:nvPr/>
        </p:nvSpPr>
        <p:spPr>
          <a:xfrm>
            <a:off x="342899" y="9953688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5" name="object 575"/>
          <p:cNvSpPr/>
          <p:nvPr/>
        </p:nvSpPr>
        <p:spPr>
          <a:xfrm>
            <a:off x="342898" y="1007306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6" name="object 576"/>
          <p:cNvSpPr/>
          <p:nvPr/>
        </p:nvSpPr>
        <p:spPr>
          <a:xfrm>
            <a:off x="342899" y="10073068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7" name="object 577"/>
          <p:cNvSpPr/>
          <p:nvPr/>
        </p:nvSpPr>
        <p:spPr>
          <a:xfrm>
            <a:off x="342898" y="10192449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8" name="object 578"/>
          <p:cNvSpPr/>
          <p:nvPr/>
        </p:nvSpPr>
        <p:spPr>
          <a:xfrm>
            <a:off x="342899" y="10192449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9695179"/>
            <a:ext cx="5211445" cy="553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270"/>
              </a:lnSpc>
              <a:spcBef>
                <a:spcPts val="100"/>
              </a:spcBef>
            </a:pPr>
            <a:r>
              <a:rPr dirty="0" sz="1200" b="1">
                <a:solidFill>
                  <a:srgbClr val="C00000"/>
                </a:solidFill>
                <a:latin typeface="Calibri"/>
                <a:cs typeface="Calibri"/>
              </a:rPr>
              <a:t>BY </a:t>
            </a:r>
            <a:r>
              <a:rPr dirty="0" sz="1200" spc="-10" b="1">
                <a:solidFill>
                  <a:srgbClr val="C00000"/>
                </a:solidFill>
                <a:latin typeface="Calibri"/>
                <a:cs typeface="Calibri"/>
              </a:rPr>
              <a:t>=S.R.YADAV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510"/>
              </a:lnSpc>
            </a:pPr>
            <a:r>
              <a:rPr dirty="0" sz="1400" spc="-305" b="1">
                <a:latin typeface="Arial"/>
                <a:cs typeface="Arial"/>
              </a:rPr>
              <a:t>MOB. </a:t>
            </a:r>
            <a:r>
              <a:rPr dirty="0" sz="1400" spc="-355" b="1">
                <a:latin typeface="Arial"/>
                <a:cs typeface="Arial"/>
              </a:rPr>
              <a:t>= </a:t>
            </a:r>
            <a:r>
              <a:rPr dirty="0" sz="1400" spc="-300" b="1">
                <a:latin typeface="Arial"/>
                <a:cs typeface="Arial"/>
              </a:rPr>
              <a:t>8696947358,</a:t>
            </a:r>
            <a:r>
              <a:rPr dirty="0" sz="1400" spc="-245" b="1">
                <a:latin typeface="Arial"/>
                <a:cs typeface="Arial"/>
              </a:rPr>
              <a:t> </a:t>
            </a:r>
            <a:r>
              <a:rPr dirty="0" sz="1400" spc="-315" b="1">
                <a:latin typeface="Arial"/>
                <a:cs typeface="Arial"/>
              </a:rPr>
              <a:t>9887487358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u="sng" sz="9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www.growthrateeconomicsinstitute.com</a:t>
            </a:r>
            <a:r>
              <a:rPr dirty="0" sz="900" spc="-5" b="1">
                <a:latin typeface="Calibri"/>
                <a:cs typeface="Calibri"/>
                <a:hlinkClick r:id="rId2"/>
              </a:rPr>
              <a:t>, </a:t>
            </a:r>
            <a:r>
              <a:rPr dirty="0" u="sng" sz="9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www.growthratecommerce.com</a:t>
            </a:r>
            <a:r>
              <a:rPr dirty="0" sz="900" spc="-5" b="1">
                <a:latin typeface="Calibri"/>
                <a:cs typeface="Calibri"/>
                <a:hlinkClick r:id="rId3"/>
              </a:rPr>
              <a:t>,</a:t>
            </a:r>
            <a:r>
              <a:rPr dirty="0" sz="900" spc="65" b="1">
                <a:latin typeface="Calibri"/>
                <a:cs typeface="Calibri"/>
                <a:hlinkClick r:id="rId3"/>
              </a:rPr>
              <a:t> </a:t>
            </a:r>
            <a:r>
              <a:rPr dirty="0" u="sng" sz="9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4"/>
              </a:rPr>
              <a:t>www.growthrateeconomics.com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700" y="429259"/>
            <a:ext cx="5760720" cy="493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latin typeface="Calibri"/>
                <a:cs typeface="Calibri"/>
              </a:rPr>
              <a:t>Page </a:t>
            </a:r>
            <a:r>
              <a:rPr dirty="0" sz="1100" b="1">
                <a:latin typeface="Calibri"/>
                <a:cs typeface="Calibri"/>
              </a:rPr>
              <a:t>2 </a:t>
            </a:r>
            <a:r>
              <a:rPr dirty="0" sz="1100" spc="-5">
                <a:latin typeface="Calibri"/>
                <a:cs typeface="Calibri"/>
              </a:rPr>
              <a:t>of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5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8890">
              <a:lnSpc>
                <a:spcPct val="109700"/>
              </a:lnSpc>
              <a:spcBef>
                <a:spcPts val="835"/>
              </a:spcBef>
            </a:pPr>
            <a:r>
              <a:rPr dirty="0" sz="1200" i="1">
                <a:latin typeface="Times New Roman"/>
                <a:cs typeface="Times New Roman"/>
              </a:rPr>
              <a:t>In </a:t>
            </a:r>
            <a:r>
              <a:rPr dirty="0" sz="1200" spc="-5" i="1">
                <a:latin typeface="Times New Roman"/>
                <a:cs typeface="Times New Roman"/>
              </a:rPr>
              <a:t>micro </a:t>
            </a:r>
            <a:r>
              <a:rPr dirty="0" sz="1200" i="1">
                <a:latin typeface="Times New Roman"/>
                <a:cs typeface="Times New Roman"/>
              </a:rPr>
              <a:t>economics we </a:t>
            </a:r>
            <a:r>
              <a:rPr dirty="0" sz="1200" spc="-5" i="1">
                <a:latin typeface="Times New Roman"/>
                <a:cs typeface="Times New Roman"/>
              </a:rPr>
              <a:t>study </a:t>
            </a:r>
            <a:r>
              <a:rPr dirty="0" sz="1200" i="1">
                <a:latin typeface="Times New Roman"/>
                <a:cs typeface="Times New Roman"/>
              </a:rPr>
              <a:t>the </a:t>
            </a:r>
            <a:r>
              <a:rPr dirty="0" sz="1200" spc="-5" i="1">
                <a:latin typeface="Times New Roman"/>
                <a:cs typeface="Times New Roman"/>
              </a:rPr>
              <a:t>economic </a:t>
            </a:r>
            <a:r>
              <a:rPr dirty="0" sz="1200" i="1">
                <a:latin typeface="Times New Roman"/>
                <a:cs typeface="Times New Roman"/>
              </a:rPr>
              <a:t>behavior of an individual </a:t>
            </a:r>
            <a:r>
              <a:rPr dirty="0" sz="1200" spc="-5" i="1">
                <a:latin typeface="Times New Roman"/>
                <a:cs typeface="Times New Roman"/>
              </a:rPr>
              <a:t>firm </a:t>
            </a:r>
            <a:r>
              <a:rPr dirty="0" sz="1200" i="1">
                <a:latin typeface="Times New Roman"/>
                <a:cs typeface="Times New Roman"/>
              </a:rPr>
              <a:t>or </a:t>
            </a:r>
            <a:r>
              <a:rPr dirty="0" sz="1200" spc="-5" i="1">
                <a:latin typeface="Times New Roman"/>
                <a:cs typeface="Times New Roman"/>
              </a:rPr>
              <a:t>industry. </a:t>
            </a:r>
            <a:r>
              <a:rPr dirty="0" sz="1200" i="1">
                <a:latin typeface="Times New Roman"/>
                <a:cs typeface="Times New Roman"/>
              </a:rPr>
              <a:t>we  </a:t>
            </a:r>
            <a:r>
              <a:rPr dirty="0" sz="1200" i="1">
                <a:latin typeface="Times New Roman"/>
                <a:cs typeface="Times New Roman"/>
              </a:rPr>
              <a:t>mainly </a:t>
            </a:r>
            <a:r>
              <a:rPr dirty="0" sz="1200" spc="-5" i="1">
                <a:latin typeface="Times New Roman"/>
                <a:cs typeface="Times New Roman"/>
              </a:rPr>
              <a:t>study the following </a:t>
            </a:r>
            <a:r>
              <a:rPr dirty="0" sz="1200" i="1">
                <a:latin typeface="Times New Roman"/>
                <a:cs typeface="Times New Roman"/>
              </a:rPr>
              <a:t>in </a:t>
            </a:r>
            <a:r>
              <a:rPr dirty="0" sz="1200" spc="-10" i="1">
                <a:latin typeface="Times New Roman"/>
                <a:cs typeface="Times New Roman"/>
              </a:rPr>
              <a:t>micro </a:t>
            </a:r>
            <a:r>
              <a:rPr dirty="0" sz="1200" spc="-5" i="1">
                <a:latin typeface="Times New Roman"/>
                <a:cs typeface="Times New Roman"/>
              </a:rPr>
              <a:t>economics. </a:t>
            </a:r>
            <a:r>
              <a:rPr dirty="0" sz="1200" i="1">
                <a:latin typeface="Times New Roman"/>
                <a:cs typeface="Times New Roman"/>
              </a:rPr>
              <a:t>It</a:t>
            </a:r>
            <a:r>
              <a:rPr dirty="0" sz="1200" spc="5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includes-</a:t>
            </a:r>
            <a:endParaRPr sz="1200">
              <a:latin typeface="Times New Roman"/>
              <a:cs typeface="Times New Roman"/>
            </a:endParaRPr>
          </a:p>
          <a:p>
            <a:pPr marL="469900" indent="-228600">
              <a:lnSpc>
                <a:spcPct val="100000"/>
              </a:lnSpc>
              <a:spcBef>
                <a:spcPts val="1160"/>
              </a:spcBef>
              <a:buFont typeface="Wingdings"/>
              <a:buChar char="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Consumer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behavior</a:t>
            </a:r>
            <a:endParaRPr sz="1200">
              <a:latin typeface="Times New Roman"/>
              <a:cs typeface="Times New Roman"/>
            </a:endParaRPr>
          </a:p>
          <a:p>
            <a:pPr marL="469900" indent="-228600">
              <a:lnSpc>
                <a:spcPct val="100000"/>
              </a:lnSpc>
              <a:spcBef>
                <a:spcPts val="140"/>
              </a:spcBef>
              <a:buFont typeface="Wingdings"/>
              <a:buChar char="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Demand of a </a:t>
            </a:r>
            <a:r>
              <a:rPr dirty="0" sz="1200" spc="-5">
                <a:latin typeface="Times New Roman"/>
                <a:cs typeface="Times New Roman"/>
              </a:rPr>
              <a:t>commodity</a:t>
            </a:r>
            <a:endParaRPr sz="1200">
              <a:latin typeface="Times New Roman"/>
              <a:cs typeface="Times New Roman"/>
            </a:endParaRPr>
          </a:p>
          <a:p>
            <a:pPr marL="469900" indent="-228600">
              <a:lnSpc>
                <a:spcPct val="100000"/>
              </a:lnSpc>
              <a:spcBef>
                <a:spcPts val="140"/>
              </a:spcBef>
              <a:buFont typeface="Wingdings"/>
              <a:buChar char="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Supply </a:t>
            </a:r>
            <a:r>
              <a:rPr dirty="0" sz="1200">
                <a:latin typeface="Times New Roman"/>
                <a:cs typeface="Times New Roman"/>
              </a:rPr>
              <a:t>of 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commodity</a:t>
            </a:r>
            <a:endParaRPr sz="1200">
              <a:latin typeface="Times New Roman"/>
              <a:cs typeface="Times New Roman"/>
            </a:endParaRPr>
          </a:p>
          <a:p>
            <a:pPr marL="469900" indent="-228600">
              <a:lnSpc>
                <a:spcPct val="100000"/>
              </a:lnSpc>
              <a:spcBef>
                <a:spcPts val="160"/>
              </a:spcBef>
              <a:buFont typeface="Wingdings"/>
              <a:buChar char="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Price of the commodity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etc.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109700"/>
              </a:lnSpc>
              <a:spcBef>
                <a:spcPts val="5"/>
              </a:spcBef>
            </a:pPr>
            <a:r>
              <a:rPr dirty="0" sz="1200" b="1">
                <a:latin typeface="Times New Roman"/>
                <a:cs typeface="Times New Roman"/>
              </a:rPr>
              <a:t>2 </a:t>
            </a:r>
            <a:r>
              <a:rPr dirty="0" sz="1200" spc="-5" b="1">
                <a:latin typeface="Times New Roman"/>
                <a:cs typeface="Times New Roman"/>
              </a:rPr>
              <a:t>Meaning </a:t>
            </a:r>
            <a:r>
              <a:rPr dirty="0" sz="1200" b="1">
                <a:latin typeface="Times New Roman"/>
                <a:cs typeface="Times New Roman"/>
              </a:rPr>
              <a:t>of </a:t>
            </a:r>
            <a:r>
              <a:rPr dirty="0" sz="1200" spc="-5" b="1">
                <a:latin typeface="Times New Roman"/>
                <a:cs typeface="Times New Roman"/>
              </a:rPr>
              <a:t>macroeconomics:-</a:t>
            </a:r>
            <a:r>
              <a:rPr dirty="0" sz="1200" spc="-5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term </a:t>
            </a:r>
            <a:r>
              <a:rPr dirty="0" sz="1200" spc="-5">
                <a:latin typeface="Times New Roman"/>
                <a:cs typeface="Times New Roman"/>
              </a:rPr>
              <a:t>macro-economics </a:t>
            </a:r>
            <a:r>
              <a:rPr dirty="0" sz="120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derived from the </a:t>
            </a:r>
            <a:r>
              <a:rPr dirty="0" sz="1200">
                <a:latin typeface="Times New Roman"/>
                <a:cs typeface="Times New Roman"/>
              </a:rPr>
              <a:t>‘Greek </a:t>
            </a:r>
            <a:r>
              <a:rPr dirty="0" sz="1200" spc="-5">
                <a:latin typeface="Times New Roman"/>
                <a:cs typeface="Times New Roman"/>
              </a:rPr>
              <a:t>word  </a:t>
            </a:r>
            <a:r>
              <a:rPr dirty="0" sz="1200">
                <a:latin typeface="Times New Roman"/>
                <a:cs typeface="Times New Roman"/>
              </a:rPr>
              <a:t>macros’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meaning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‘Large’.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“</a:t>
            </a:r>
            <a:r>
              <a:rPr dirty="0" sz="1200" spc="-5" i="1">
                <a:latin typeface="Times New Roman"/>
                <a:cs typeface="Times New Roman"/>
              </a:rPr>
              <a:t>Macroeconomics</a:t>
            </a:r>
            <a:r>
              <a:rPr dirty="0" sz="1200" spc="9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studies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economic</a:t>
            </a:r>
            <a:r>
              <a:rPr dirty="0" sz="1200" spc="9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activities</a:t>
            </a:r>
            <a:r>
              <a:rPr dirty="0" sz="1200" spc="9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related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to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economy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dirty="0" sz="1200" i="1">
                <a:latin typeface="Times New Roman"/>
                <a:cs typeface="Times New Roman"/>
              </a:rPr>
              <a:t>as 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whole”</a:t>
            </a:r>
            <a:endParaRPr sz="1200">
              <a:latin typeface="Times New Roman"/>
              <a:cs typeface="Times New Roman"/>
            </a:endParaRPr>
          </a:p>
          <a:p>
            <a:pPr marL="12700" marR="6350">
              <a:lnSpc>
                <a:spcPct val="109800"/>
              </a:lnSpc>
              <a:spcBef>
                <a:spcPts val="1000"/>
              </a:spcBef>
            </a:pPr>
            <a:r>
              <a:rPr dirty="0" sz="1200" spc="-5" b="1">
                <a:latin typeface="Times New Roman"/>
                <a:cs typeface="Times New Roman"/>
              </a:rPr>
              <a:t>According</a:t>
            </a:r>
            <a:r>
              <a:rPr dirty="0" sz="1200" spc="-5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to</a:t>
            </a:r>
            <a:r>
              <a:rPr dirty="0" sz="1200" spc="-5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prof.</a:t>
            </a:r>
            <a:r>
              <a:rPr dirty="0" sz="1200" spc="-5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Boulding</a:t>
            </a:r>
            <a:r>
              <a:rPr dirty="0" sz="1200" spc="-5" i="1">
                <a:latin typeface="Times New Roman"/>
                <a:cs typeface="Times New Roman"/>
              </a:rPr>
              <a:t>“Macro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economic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Theory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is</a:t>
            </a:r>
            <a:r>
              <a:rPr dirty="0" sz="1200" spc="-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that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part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of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economics</a:t>
            </a:r>
            <a:r>
              <a:rPr dirty="0" sz="1200" spc="-6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which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studies  </a:t>
            </a:r>
            <a:r>
              <a:rPr dirty="0" sz="1200" i="1">
                <a:latin typeface="Times New Roman"/>
                <a:cs typeface="Times New Roman"/>
              </a:rPr>
              <a:t>the </a:t>
            </a:r>
            <a:r>
              <a:rPr dirty="0" sz="1200" spc="-5" i="1">
                <a:latin typeface="Times New Roman"/>
                <a:cs typeface="Times New Roman"/>
              </a:rPr>
              <a:t>overall averages </a:t>
            </a:r>
            <a:r>
              <a:rPr dirty="0" sz="1200" i="1">
                <a:latin typeface="Times New Roman"/>
                <a:cs typeface="Times New Roman"/>
              </a:rPr>
              <a:t>and aggregates of </a:t>
            </a:r>
            <a:r>
              <a:rPr dirty="0" sz="1200" spc="-5" i="1">
                <a:latin typeface="Times New Roman"/>
                <a:cs typeface="Times New Roman"/>
              </a:rPr>
              <a:t>the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system”.</a:t>
            </a:r>
            <a:endParaRPr sz="12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160"/>
              </a:spcBef>
            </a:pPr>
            <a:r>
              <a:rPr dirty="0" sz="1200">
                <a:latin typeface="Times New Roman"/>
                <a:cs typeface="Times New Roman"/>
              </a:rPr>
              <a:t>Ex.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Like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problem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unemployment,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aggregate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demand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supply,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nation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income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200" spc="5">
                <a:latin typeface="Times New Roman"/>
                <a:cs typeface="Times New Roman"/>
              </a:rPr>
              <a:t>etc.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dirty="0" sz="1200">
                <a:latin typeface="Times New Roman"/>
                <a:cs typeface="Times New Roman"/>
              </a:rPr>
              <a:t>It </a:t>
            </a:r>
            <a:r>
              <a:rPr dirty="0" sz="1200" spc="-5">
                <a:latin typeface="Times New Roman"/>
                <a:cs typeface="Times New Roman"/>
              </a:rPr>
              <a:t>includes:-</a:t>
            </a:r>
            <a:endParaRPr sz="1200">
              <a:latin typeface="Times New Roman"/>
              <a:cs typeface="Times New Roman"/>
            </a:endParaRPr>
          </a:p>
          <a:p>
            <a:pPr marL="469900" indent="-228600">
              <a:lnSpc>
                <a:spcPct val="100000"/>
              </a:lnSpc>
              <a:spcBef>
                <a:spcPts val="1160"/>
              </a:spcBef>
              <a:buFont typeface="Wingdings"/>
              <a:buChar char="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National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income</a:t>
            </a:r>
            <a:endParaRPr sz="1200">
              <a:latin typeface="Times New Roman"/>
              <a:cs typeface="Times New Roman"/>
            </a:endParaRPr>
          </a:p>
          <a:p>
            <a:pPr marL="469900" indent="-228600">
              <a:lnSpc>
                <a:spcPct val="100000"/>
              </a:lnSpc>
              <a:spcBef>
                <a:spcPts val="145"/>
              </a:spcBef>
              <a:buFont typeface="Wingdings"/>
              <a:buChar char="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Aggregate </a:t>
            </a:r>
            <a:r>
              <a:rPr dirty="0" sz="1200" spc="-5">
                <a:latin typeface="Times New Roman"/>
                <a:cs typeface="Times New Roman"/>
              </a:rPr>
              <a:t>demand</a:t>
            </a:r>
            <a:endParaRPr sz="1200">
              <a:latin typeface="Times New Roman"/>
              <a:cs typeface="Times New Roman"/>
            </a:endParaRPr>
          </a:p>
          <a:p>
            <a:pPr marL="469900" indent="-228600">
              <a:lnSpc>
                <a:spcPct val="100000"/>
              </a:lnSpc>
              <a:spcBef>
                <a:spcPts val="140"/>
              </a:spcBef>
              <a:buFont typeface="Wingdings"/>
              <a:buChar char="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Aggregate </a:t>
            </a:r>
            <a:r>
              <a:rPr dirty="0" sz="1200" spc="-5">
                <a:latin typeface="Times New Roman"/>
                <a:cs typeface="Times New Roman"/>
              </a:rPr>
              <a:t>supply</a:t>
            </a:r>
            <a:endParaRPr sz="1200">
              <a:latin typeface="Times New Roman"/>
              <a:cs typeface="Times New Roman"/>
            </a:endParaRPr>
          </a:p>
          <a:p>
            <a:pPr marL="469900" indent="-228600">
              <a:lnSpc>
                <a:spcPct val="100000"/>
              </a:lnSpc>
              <a:spcBef>
                <a:spcPts val="160"/>
              </a:spcBef>
              <a:buFont typeface="Wingdings"/>
              <a:buChar char="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Money </a:t>
            </a:r>
            <a:r>
              <a:rPr dirty="0" sz="1200">
                <a:latin typeface="Times New Roman"/>
                <a:cs typeface="Times New Roman"/>
              </a:rPr>
              <a:t>and banking </a:t>
            </a:r>
            <a:r>
              <a:rPr dirty="0" sz="1200" spc="-5">
                <a:latin typeface="Times New Roman"/>
                <a:cs typeface="Times New Roman"/>
              </a:rPr>
              <a:t>etc.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200" b="1">
                <a:latin typeface="Times New Roman"/>
                <a:cs typeface="Times New Roman"/>
              </a:rPr>
              <a:t>3. </a:t>
            </a:r>
            <a:r>
              <a:rPr dirty="0" sz="1200" spc="-5" b="1">
                <a:latin typeface="Times New Roman"/>
                <a:cs typeface="Times New Roman"/>
              </a:rPr>
              <a:t>Difference between micro and </a:t>
            </a:r>
            <a:r>
              <a:rPr dirty="0" sz="1200" b="1">
                <a:latin typeface="Times New Roman"/>
                <a:cs typeface="Times New Roman"/>
              </a:rPr>
              <a:t>macro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economics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20743" y="5506707"/>
          <a:ext cx="5724525" cy="34550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3670"/>
                <a:gridCol w="2123439"/>
                <a:gridCol w="2157729"/>
              </a:tblGrid>
              <a:tr h="187966"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Basis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905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0">
                        <a:lnSpc>
                          <a:spcPts val="138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Micro-Economics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905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0534">
                        <a:lnSpc>
                          <a:spcPts val="138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Macro-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 Economics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905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</a:tr>
              <a:tr h="363219">
                <a:tc>
                  <a:txBody>
                    <a:bodyPr/>
                    <a:lstStyle/>
                    <a:p>
                      <a:pPr marL="66675">
                        <a:lnSpc>
                          <a:spcPts val="14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Meaning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55244">
                        <a:lnSpc>
                          <a:spcPts val="1380"/>
                        </a:lnSpc>
                        <a:spcBef>
                          <a:spcPts val="6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It is the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study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of individual  economic units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255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58419">
                        <a:lnSpc>
                          <a:spcPts val="1380"/>
                        </a:lnSpc>
                        <a:spcBef>
                          <a:spcPts val="6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It is the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study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the economy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as a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whole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its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aggregates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255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</a:tr>
              <a:tr h="360680">
                <a:tc>
                  <a:txBody>
                    <a:bodyPr/>
                    <a:lstStyle/>
                    <a:p>
                      <a:pPr marL="66675">
                        <a:lnSpc>
                          <a:spcPts val="139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Term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53340">
                        <a:lnSpc>
                          <a:spcPts val="138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It is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derived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from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Greek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word, ‘Micros’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meaning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‘Small’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55880">
                        <a:lnSpc>
                          <a:spcPts val="1380"/>
                        </a:lnSpc>
                        <a:spcBef>
                          <a:spcPts val="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It is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derived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from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Greek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word, ‘Macros’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meaning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‘large’.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15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</a:tr>
              <a:tr h="538479">
                <a:tc>
                  <a:txBody>
                    <a:bodyPr/>
                    <a:lstStyle/>
                    <a:p>
                      <a:pPr marL="66675">
                        <a:lnSpc>
                          <a:spcPts val="14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Deals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with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69850" marR="53340">
                        <a:lnSpc>
                          <a:spcPts val="1380"/>
                        </a:lnSpc>
                        <a:spcBef>
                          <a:spcPts val="6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It deals with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individual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income,  individual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prices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and individual  output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etc.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255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69850" marR="55880">
                        <a:lnSpc>
                          <a:spcPts val="1380"/>
                        </a:lnSpc>
                        <a:spcBef>
                          <a:spcPts val="6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It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deals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dirty="0" sz="12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national</a:t>
                      </a:r>
                      <a:r>
                        <a:rPr dirty="0" sz="1200" spc="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income,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general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price level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and national  output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etc.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255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</a:tr>
              <a:tr h="538473">
                <a:tc>
                  <a:txBody>
                    <a:bodyPr/>
                    <a:lstStyle/>
                    <a:p>
                      <a:pPr marL="66675">
                        <a:lnSpc>
                          <a:spcPts val="14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Tools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905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69850" marR="54610">
                        <a:lnSpc>
                          <a:spcPts val="1380"/>
                        </a:lnSpc>
                        <a:spcBef>
                          <a:spcPts val="6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Its main tools are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demand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and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supply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of a particular  commodity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255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905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69850" marR="57150">
                        <a:lnSpc>
                          <a:spcPts val="1380"/>
                        </a:lnSpc>
                        <a:spcBef>
                          <a:spcPts val="6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Its main tools are  aggregate demand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aggregate </a:t>
                      </a:r>
                      <a:r>
                        <a:rPr dirty="0" sz="1200" spc="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supply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of the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economy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as a 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whole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255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9050">
                      <a:solidFill>
                        <a:srgbClr val="F79546"/>
                      </a:solidFill>
                      <a:prstDash val="solid"/>
                    </a:lnB>
                  </a:tcPr>
                </a:tc>
              </a:tr>
              <a:tr h="713746">
                <a:tc>
                  <a:txBody>
                    <a:bodyPr/>
                    <a:lstStyle/>
                    <a:p>
                      <a:pPr marL="66675">
                        <a:lnSpc>
                          <a:spcPts val="141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Focus of</a:t>
                      </a:r>
                      <a:r>
                        <a:rPr dirty="0" sz="1200" spc="-2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study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905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69850" marR="54610" indent="38100">
                        <a:lnSpc>
                          <a:spcPts val="1380"/>
                        </a:lnSpc>
                        <a:spcBef>
                          <a:spcPts val="6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Price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determination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of  commodities or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factor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of  production and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allocation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of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resources.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255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905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57785" indent="38100">
                        <a:lnSpc>
                          <a:spcPts val="1380"/>
                        </a:lnSpc>
                        <a:spcBef>
                          <a:spcPts val="6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determination of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level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of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income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employment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255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905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</a:tr>
              <a:tr h="363219">
                <a:tc>
                  <a:txBody>
                    <a:bodyPr/>
                    <a:lstStyle/>
                    <a:p>
                      <a:pPr marL="66675">
                        <a:lnSpc>
                          <a:spcPts val="1410"/>
                        </a:lnSpc>
                      </a:pP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Study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41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It</a:t>
                      </a:r>
                      <a:r>
                        <a:rPr dirty="0" sz="12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200" spc="-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easy</a:t>
                      </a:r>
                      <a:r>
                        <a:rPr dirty="0" sz="1200" spc="-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2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understand</a:t>
                      </a:r>
                      <a:r>
                        <a:rPr dirty="0" sz="1200" spc="-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2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study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57150">
                        <a:lnSpc>
                          <a:spcPts val="1380"/>
                        </a:lnSpc>
                        <a:spcBef>
                          <a:spcPts val="6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It is complex to understand  and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study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255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</a:tr>
              <a:tr h="187960">
                <a:tc>
                  <a:txBody>
                    <a:bodyPr/>
                    <a:lstStyle/>
                    <a:p>
                      <a:pPr marL="66675">
                        <a:lnSpc>
                          <a:spcPts val="138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Scope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8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Its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scope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limited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8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Its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scope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wide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</a:tr>
              <a:tr h="187960">
                <a:tc>
                  <a:txBody>
                    <a:bodyPr/>
                    <a:lstStyle/>
                    <a:p>
                      <a:pPr marL="66675">
                        <a:lnSpc>
                          <a:spcPts val="138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Alternative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name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8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Price theory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8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Income-employment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theory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342900" y="1030985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0"/>
                </a:moveTo>
                <a:lnTo>
                  <a:pt x="35458" y="0"/>
                </a:lnTo>
                <a:lnTo>
                  <a:pt x="35458" y="35725"/>
                </a:lnTo>
                <a:lnTo>
                  <a:pt x="0" y="3572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2900" y="1030985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0"/>
                </a:moveTo>
                <a:lnTo>
                  <a:pt x="35458" y="0"/>
                </a:lnTo>
                <a:lnTo>
                  <a:pt x="35458" y="35725"/>
                </a:lnTo>
                <a:lnTo>
                  <a:pt x="0" y="3572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42900" y="342899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0"/>
                </a:moveTo>
                <a:lnTo>
                  <a:pt x="35458" y="0"/>
                </a:lnTo>
                <a:lnTo>
                  <a:pt x="35458" y="35458"/>
                </a:lnTo>
                <a:lnTo>
                  <a:pt x="0" y="3545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42900" y="342899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0"/>
                </a:moveTo>
                <a:lnTo>
                  <a:pt x="35458" y="0"/>
                </a:lnTo>
                <a:lnTo>
                  <a:pt x="35458" y="35458"/>
                </a:lnTo>
                <a:lnTo>
                  <a:pt x="0" y="3545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777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577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7461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746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9145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914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80829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8082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92513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9251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04197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0419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15881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1588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27565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2756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39249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3924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50933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5093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62617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6261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74301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7430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85985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8598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97669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9766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09353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0935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21037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2103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32721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3272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44405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4440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56089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5608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67773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6777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79457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27945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91141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29114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302825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0282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314509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31450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326193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32619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37877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3787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349561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34956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361245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36124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372929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37292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384613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38461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396297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39629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407981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40798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4198057" y="10309861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4198057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4317438" y="10309861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4317437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4436816" y="10309861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4436817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455618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455618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467556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467556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479494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479494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491432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491432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503370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503370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515308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515308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527246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527246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539184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539184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551122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551122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563060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563060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574998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574998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586936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586936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598874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598874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610812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610812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622750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622750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634688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634688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646626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646626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658564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658564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670502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670502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682440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682440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694378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6943790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706316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706316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4577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4577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5746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5746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6914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6914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8082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8082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92513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9251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10419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10419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11588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11588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12756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12756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13924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13924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150933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15093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16261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16261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17430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17430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18598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18598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19766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19766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209353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20935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22103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22103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23272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23272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24440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24440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25608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25608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267773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26777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27945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27945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29114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29114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30282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30282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31450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31450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3261935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32619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33787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33787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34956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34956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36124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36124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37292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37292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3846135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38461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39629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39629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40798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40798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419804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419804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431742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431742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443680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443680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455618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455618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467556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467556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479494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479494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491432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491432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503370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503370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515308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515308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527246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527246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539184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539184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551122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551122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563060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563060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574998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574998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586936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586936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598874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598874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610812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610812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622750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622750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634688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634688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646626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646626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658564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658564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6705027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670502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682440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682440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694378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6943790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706316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706316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7180580" y="10309859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0"/>
                </a:moveTo>
                <a:lnTo>
                  <a:pt x="35725" y="0"/>
                </a:lnTo>
                <a:lnTo>
                  <a:pt x="35725" y="35725"/>
                </a:lnTo>
                <a:lnTo>
                  <a:pt x="0" y="3572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7180580" y="10309859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0"/>
                </a:moveTo>
                <a:lnTo>
                  <a:pt x="35725" y="0"/>
                </a:lnTo>
                <a:lnTo>
                  <a:pt x="35725" y="35725"/>
                </a:lnTo>
                <a:lnTo>
                  <a:pt x="0" y="3572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7180580" y="342899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0" y="0"/>
                </a:moveTo>
                <a:lnTo>
                  <a:pt x="35725" y="0"/>
                </a:lnTo>
                <a:lnTo>
                  <a:pt x="35725" y="35458"/>
                </a:lnTo>
                <a:lnTo>
                  <a:pt x="0" y="3545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7180580" y="342899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0" y="0"/>
                </a:moveTo>
                <a:lnTo>
                  <a:pt x="35725" y="0"/>
                </a:lnTo>
                <a:lnTo>
                  <a:pt x="35725" y="35458"/>
                </a:lnTo>
                <a:lnTo>
                  <a:pt x="0" y="3545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7180580" y="4577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9" y="0"/>
                </a:lnTo>
                <a:lnTo>
                  <a:pt x="35719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7180580" y="4577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7180580" y="5746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9" y="0"/>
                </a:lnTo>
                <a:lnTo>
                  <a:pt x="35719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7180580" y="5746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7180581" y="6914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7180580" y="6914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7180580" y="8082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7180580" y="8082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7180579" y="9251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7180580" y="9251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7180580" y="10419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7180580" y="10419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7180581" y="11588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7" y="0"/>
                </a:lnTo>
                <a:lnTo>
                  <a:pt x="35717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7180580" y="11588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7180580" y="12756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7180580" y="12756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7180581" y="13924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7180580" y="13924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7180580" y="15093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7180580" y="15093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7180580" y="16261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9" y="0"/>
                </a:lnTo>
                <a:lnTo>
                  <a:pt x="35719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7180580" y="16261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7180581" y="17430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7" y="0"/>
                </a:lnTo>
                <a:lnTo>
                  <a:pt x="35717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7180580" y="17430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7180579" y="1859857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9" y="0"/>
                </a:lnTo>
                <a:lnTo>
                  <a:pt x="35719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7180580" y="18598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7180580" y="1976697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9" y="0"/>
                </a:lnTo>
                <a:lnTo>
                  <a:pt x="35719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7180580" y="19766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7180581" y="20935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7180580" y="20935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7180580" y="2210377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9" y="0"/>
                </a:lnTo>
                <a:lnTo>
                  <a:pt x="35719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7180580" y="22103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7180579" y="23272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20" y="0"/>
                </a:lnTo>
                <a:lnTo>
                  <a:pt x="35720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7180580" y="23272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7180580" y="24440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7180580" y="24440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7180580" y="25608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7" y="0"/>
                </a:lnTo>
                <a:lnTo>
                  <a:pt x="35717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7180580" y="25608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7180581" y="26777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6" y="0"/>
                </a:lnTo>
                <a:lnTo>
                  <a:pt x="35716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7180580" y="26777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7180579" y="27945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7180580" y="27945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7180581" y="29114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7180580" y="29114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7180581" y="30282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7180580" y="30282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7180580" y="31450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7180580" y="31450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7180579" y="32619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9" y="0"/>
                </a:lnTo>
                <a:lnTo>
                  <a:pt x="35719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7180580" y="32619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7180581" y="33787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7180580" y="33787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7180580" y="34956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7180580" y="34956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7180580" y="36124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7180580" y="36124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7180580" y="37292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7180580" y="37292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7180580" y="38461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7180580" y="38461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7180580" y="39629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7180580" y="39629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7180580" y="40798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7180580" y="40798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7180580" y="41966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7180580" y="41966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7180580" y="43134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7180580" y="43134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7180580" y="44303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7180580" y="44303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7180580" y="45471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7180580" y="45471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7180580" y="46640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7180580" y="46640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7180580" y="47808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7180580" y="47808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7180580" y="48976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7180580" y="48976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7180580" y="50145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7180580" y="50145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7180580" y="51313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7180580" y="51313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7180580" y="52482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7180580" y="52482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7180580" y="53650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7180580" y="53650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7180580" y="54818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7180580" y="54818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7180580" y="55987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7180580" y="55987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7180580" y="57155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7180580" y="57155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7180580" y="58324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7180580" y="58324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7180580" y="59492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7180580" y="59492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7180580" y="60660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7180580" y="60660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7180580" y="61829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7180580" y="61829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7180580" y="62997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7180580" y="62997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7180580" y="64166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7180580" y="64166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7180580" y="65334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7180580" y="65334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7180580" y="66502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7180580" y="66502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7180580" y="67671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7180580" y="67671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7180580" y="68839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7180580" y="68839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7180580" y="70008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7180580" y="70008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7180580" y="71176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7180580" y="71176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7180580" y="72344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/>
          <p:nvPr/>
        </p:nvSpPr>
        <p:spPr>
          <a:xfrm>
            <a:off x="7180580" y="72344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/>
          <p:nvPr/>
        </p:nvSpPr>
        <p:spPr>
          <a:xfrm>
            <a:off x="7180581" y="73513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/>
          <p:nvPr/>
        </p:nvSpPr>
        <p:spPr>
          <a:xfrm>
            <a:off x="7180580" y="73513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1" name="object 361"/>
          <p:cNvSpPr/>
          <p:nvPr/>
        </p:nvSpPr>
        <p:spPr>
          <a:xfrm>
            <a:off x="7180580" y="74681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/>
          <p:nvPr/>
        </p:nvSpPr>
        <p:spPr>
          <a:xfrm>
            <a:off x="7180580" y="74681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3" name="object 363"/>
          <p:cNvSpPr/>
          <p:nvPr/>
        </p:nvSpPr>
        <p:spPr>
          <a:xfrm>
            <a:off x="7180579" y="75850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20" y="0"/>
                </a:lnTo>
                <a:lnTo>
                  <a:pt x="35720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4" name="object 364"/>
          <p:cNvSpPr/>
          <p:nvPr/>
        </p:nvSpPr>
        <p:spPr>
          <a:xfrm>
            <a:off x="7180580" y="75850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5" name="object 365"/>
          <p:cNvSpPr/>
          <p:nvPr/>
        </p:nvSpPr>
        <p:spPr>
          <a:xfrm>
            <a:off x="7180580" y="77018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6" name="object 366"/>
          <p:cNvSpPr/>
          <p:nvPr/>
        </p:nvSpPr>
        <p:spPr>
          <a:xfrm>
            <a:off x="7180580" y="77018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7" name="object 367"/>
          <p:cNvSpPr/>
          <p:nvPr/>
        </p:nvSpPr>
        <p:spPr>
          <a:xfrm>
            <a:off x="7180580" y="78186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8" name="object 368"/>
          <p:cNvSpPr/>
          <p:nvPr/>
        </p:nvSpPr>
        <p:spPr>
          <a:xfrm>
            <a:off x="7180580" y="78186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9" name="object 369"/>
          <p:cNvSpPr/>
          <p:nvPr/>
        </p:nvSpPr>
        <p:spPr>
          <a:xfrm>
            <a:off x="7180581" y="79355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0" name="object 370"/>
          <p:cNvSpPr/>
          <p:nvPr/>
        </p:nvSpPr>
        <p:spPr>
          <a:xfrm>
            <a:off x="7180580" y="79355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1" name="object 371"/>
          <p:cNvSpPr/>
          <p:nvPr/>
        </p:nvSpPr>
        <p:spPr>
          <a:xfrm>
            <a:off x="7180580" y="80523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2" name="object 372"/>
          <p:cNvSpPr/>
          <p:nvPr/>
        </p:nvSpPr>
        <p:spPr>
          <a:xfrm>
            <a:off x="7180580" y="80523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3" name="object 373"/>
          <p:cNvSpPr/>
          <p:nvPr/>
        </p:nvSpPr>
        <p:spPr>
          <a:xfrm>
            <a:off x="7180580" y="81692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4" name="object 374"/>
          <p:cNvSpPr/>
          <p:nvPr/>
        </p:nvSpPr>
        <p:spPr>
          <a:xfrm>
            <a:off x="7180580" y="81692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5" name="object 375"/>
          <p:cNvSpPr/>
          <p:nvPr/>
        </p:nvSpPr>
        <p:spPr>
          <a:xfrm>
            <a:off x="7180579" y="8286057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9" y="0"/>
                </a:lnTo>
                <a:lnTo>
                  <a:pt x="35719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6" name="object 376"/>
          <p:cNvSpPr/>
          <p:nvPr/>
        </p:nvSpPr>
        <p:spPr>
          <a:xfrm>
            <a:off x="7180580" y="82860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7" name="object 377"/>
          <p:cNvSpPr/>
          <p:nvPr/>
        </p:nvSpPr>
        <p:spPr>
          <a:xfrm>
            <a:off x="7180581" y="8402897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8" name="object 378"/>
          <p:cNvSpPr/>
          <p:nvPr/>
        </p:nvSpPr>
        <p:spPr>
          <a:xfrm>
            <a:off x="7180580" y="84028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9" name="object 379"/>
          <p:cNvSpPr/>
          <p:nvPr/>
        </p:nvSpPr>
        <p:spPr>
          <a:xfrm>
            <a:off x="7180581" y="852113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0" name="object 380"/>
          <p:cNvSpPr/>
          <p:nvPr/>
        </p:nvSpPr>
        <p:spPr>
          <a:xfrm>
            <a:off x="7180580" y="852112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1" name="object 381"/>
          <p:cNvSpPr/>
          <p:nvPr/>
        </p:nvSpPr>
        <p:spPr>
          <a:xfrm>
            <a:off x="7180579" y="864050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2" name="object 382"/>
          <p:cNvSpPr/>
          <p:nvPr/>
        </p:nvSpPr>
        <p:spPr>
          <a:xfrm>
            <a:off x="7180580" y="864050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3" name="object 383"/>
          <p:cNvSpPr/>
          <p:nvPr/>
        </p:nvSpPr>
        <p:spPr>
          <a:xfrm>
            <a:off x="7180580" y="875989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7" y="0"/>
                </a:lnTo>
                <a:lnTo>
                  <a:pt x="35717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4" name="object 384"/>
          <p:cNvSpPr/>
          <p:nvPr/>
        </p:nvSpPr>
        <p:spPr>
          <a:xfrm>
            <a:off x="7180580" y="875989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5" name="object 385"/>
          <p:cNvSpPr/>
          <p:nvPr/>
        </p:nvSpPr>
        <p:spPr>
          <a:xfrm>
            <a:off x="7180579" y="887926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6" name="object 386"/>
          <p:cNvSpPr/>
          <p:nvPr/>
        </p:nvSpPr>
        <p:spPr>
          <a:xfrm>
            <a:off x="7180580" y="887926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7" name="object 387"/>
          <p:cNvSpPr/>
          <p:nvPr/>
        </p:nvSpPr>
        <p:spPr>
          <a:xfrm>
            <a:off x="7180579" y="89986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8" name="object 388"/>
          <p:cNvSpPr/>
          <p:nvPr/>
        </p:nvSpPr>
        <p:spPr>
          <a:xfrm>
            <a:off x="7180580" y="89986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9" name="object 389"/>
          <p:cNvSpPr/>
          <p:nvPr/>
        </p:nvSpPr>
        <p:spPr>
          <a:xfrm>
            <a:off x="7180579" y="911803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0" name="object 390"/>
          <p:cNvSpPr/>
          <p:nvPr/>
        </p:nvSpPr>
        <p:spPr>
          <a:xfrm>
            <a:off x="7180580" y="911802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1" name="object 391"/>
          <p:cNvSpPr/>
          <p:nvPr/>
        </p:nvSpPr>
        <p:spPr>
          <a:xfrm>
            <a:off x="7180581" y="9237411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2" name="object 392"/>
          <p:cNvSpPr/>
          <p:nvPr/>
        </p:nvSpPr>
        <p:spPr>
          <a:xfrm>
            <a:off x="7180580" y="923740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3" name="object 393"/>
          <p:cNvSpPr/>
          <p:nvPr/>
        </p:nvSpPr>
        <p:spPr>
          <a:xfrm>
            <a:off x="7180580" y="935679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4" name="object 394"/>
          <p:cNvSpPr/>
          <p:nvPr/>
        </p:nvSpPr>
        <p:spPr>
          <a:xfrm>
            <a:off x="7180580" y="935679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5" name="object 395"/>
          <p:cNvSpPr/>
          <p:nvPr/>
        </p:nvSpPr>
        <p:spPr>
          <a:xfrm>
            <a:off x="7180581" y="9476168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7" y="0"/>
                </a:lnTo>
                <a:lnTo>
                  <a:pt x="35717" y="37030"/>
                </a:lnTo>
                <a:lnTo>
                  <a:pt x="0" y="370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6" name="object 396"/>
          <p:cNvSpPr/>
          <p:nvPr/>
        </p:nvSpPr>
        <p:spPr>
          <a:xfrm>
            <a:off x="7180580" y="947616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7" name="object 397"/>
          <p:cNvSpPr/>
          <p:nvPr/>
        </p:nvSpPr>
        <p:spPr>
          <a:xfrm>
            <a:off x="7180581" y="95955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7" y="0"/>
                </a:lnTo>
                <a:lnTo>
                  <a:pt x="35717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8" name="object 398"/>
          <p:cNvSpPr/>
          <p:nvPr/>
        </p:nvSpPr>
        <p:spPr>
          <a:xfrm>
            <a:off x="7180580" y="95955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9" name="object 399"/>
          <p:cNvSpPr/>
          <p:nvPr/>
        </p:nvSpPr>
        <p:spPr>
          <a:xfrm>
            <a:off x="7180580" y="971493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7" y="0"/>
                </a:lnTo>
                <a:lnTo>
                  <a:pt x="35717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0" name="object 400"/>
          <p:cNvSpPr/>
          <p:nvPr/>
        </p:nvSpPr>
        <p:spPr>
          <a:xfrm>
            <a:off x="7180580" y="971492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1" name="object 401"/>
          <p:cNvSpPr/>
          <p:nvPr/>
        </p:nvSpPr>
        <p:spPr>
          <a:xfrm>
            <a:off x="7180580" y="9834311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7" y="0"/>
                </a:lnTo>
                <a:lnTo>
                  <a:pt x="35717" y="37027"/>
                </a:lnTo>
                <a:lnTo>
                  <a:pt x="0" y="3702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2" name="object 402"/>
          <p:cNvSpPr/>
          <p:nvPr/>
        </p:nvSpPr>
        <p:spPr>
          <a:xfrm>
            <a:off x="7180580" y="983430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3" name="object 403"/>
          <p:cNvSpPr/>
          <p:nvPr/>
        </p:nvSpPr>
        <p:spPr>
          <a:xfrm>
            <a:off x="7180579" y="995368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9" y="0"/>
                </a:lnTo>
                <a:lnTo>
                  <a:pt x="35719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4" name="object 404"/>
          <p:cNvSpPr/>
          <p:nvPr/>
        </p:nvSpPr>
        <p:spPr>
          <a:xfrm>
            <a:off x="7180580" y="995369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5" name="object 405"/>
          <p:cNvSpPr/>
          <p:nvPr/>
        </p:nvSpPr>
        <p:spPr>
          <a:xfrm>
            <a:off x="7180580" y="10073071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6" name="object 406"/>
          <p:cNvSpPr/>
          <p:nvPr/>
        </p:nvSpPr>
        <p:spPr>
          <a:xfrm>
            <a:off x="7180580" y="1007306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7" name="object 407"/>
          <p:cNvSpPr/>
          <p:nvPr/>
        </p:nvSpPr>
        <p:spPr>
          <a:xfrm>
            <a:off x="7180580" y="101924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8" name="object 408"/>
          <p:cNvSpPr/>
          <p:nvPr/>
        </p:nvSpPr>
        <p:spPr>
          <a:xfrm>
            <a:off x="7180580" y="101924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9" name="object 409"/>
          <p:cNvSpPr/>
          <p:nvPr/>
        </p:nvSpPr>
        <p:spPr>
          <a:xfrm>
            <a:off x="342899" y="4577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0" name="object 410"/>
          <p:cNvSpPr/>
          <p:nvPr/>
        </p:nvSpPr>
        <p:spPr>
          <a:xfrm>
            <a:off x="342899" y="4577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1" name="object 411"/>
          <p:cNvSpPr/>
          <p:nvPr/>
        </p:nvSpPr>
        <p:spPr>
          <a:xfrm>
            <a:off x="342900" y="5746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2" name="object 412"/>
          <p:cNvSpPr/>
          <p:nvPr/>
        </p:nvSpPr>
        <p:spPr>
          <a:xfrm>
            <a:off x="342899" y="5746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3" name="object 413"/>
          <p:cNvSpPr/>
          <p:nvPr/>
        </p:nvSpPr>
        <p:spPr>
          <a:xfrm>
            <a:off x="342900" y="6914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4" name="object 414"/>
          <p:cNvSpPr/>
          <p:nvPr/>
        </p:nvSpPr>
        <p:spPr>
          <a:xfrm>
            <a:off x="342899" y="6914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5" name="object 415"/>
          <p:cNvSpPr/>
          <p:nvPr/>
        </p:nvSpPr>
        <p:spPr>
          <a:xfrm>
            <a:off x="342900" y="8082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2" y="0"/>
                </a:lnTo>
                <a:lnTo>
                  <a:pt x="35452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6" name="object 416"/>
          <p:cNvSpPr/>
          <p:nvPr/>
        </p:nvSpPr>
        <p:spPr>
          <a:xfrm>
            <a:off x="342899" y="8082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7" name="object 417"/>
          <p:cNvSpPr/>
          <p:nvPr/>
        </p:nvSpPr>
        <p:spPr>
          <a:xfrm>
            <a:off x="342899" y="9251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8" name="object 418"/>
          <p:cNvSpPr/>
          <p:nvPr/>
        </p:nvSpPr>
        <p:spPr>
          <a:xfrm>
            <a:off x="342899" y="9251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9" name="object 419"/>
          <p:cNvSpPr/>
          <p:nvPr/>
        </p:nvSpPr>
        <p:spPr>
          <a:xfrm>
            <a:off x="342899" y="10419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0" name="object 420"/>
          <p:cNvSpPr/>
          <p:nvPr/>
        </p:nvSpPr>
        <p:spPr>
          <a:xfrm>
            <a:off x="342899" y="10419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1" name="object 421"/>
          <p:cNvSpPr/>
          <p:nvPr/>
        </p:nvSpPr>
        <p:spPr>
          <a:xfrm>
            <a:off x="342900" y="1158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2" y="0"/>
                </a:lnTo>
                <a:lnTo>
                  <a:pt x="35452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2" name="object 422"/>
          <p:cNvSpPr/>
          <p:nvPr/>
        </p:nvSpPr>
        <p:spPr>
          <a:xfrm>
            <a:off x="342899" y="1158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3" name="object 423"/>
          <p:cNvSpPr/>
          <p:nvPr/>
        </p:nvSpPr>
        <p:spPr>
          <a:xfrm>
            <a:off x="342899" y="12756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4" name="object 424"/>
          <p:cNvSpPr/>
          <p:nvPr/>
        </p:nvSpPr>
        <p:spPr>
          <a:xfrm>
            <a:off x="342899" y="12756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5" name="object 425"/>
          <p:cNvSpPr/>
          <p:nvPr/>
        </p:nvSpPr>
        <p:spPr>
          <a:xfrm>
            <a:off x="342900" y="13924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6" name="object 426"/>
          <p:cNvSpPr/>
          <p:nvPr/>
        </p:nvSpPr>
        <p:spPr>
          <a:xfrm>
            <a:off x="342899" y="13924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7" name="object 427"/>
          <p:cNvSpPr/>
          <p:nvPr/>
        </p:nvSpPr>
        <p:spPr>
          <a:xfrm>
            <a:off x="342899" y="15093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8" name="object 428"/>
          <p:cNvSpPr/>
          <p:nvPr/>
        </p:nvSpPr>
        <p:spPr>
          <a:xfrm>
            <a:off x="342899" y="15093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9" name="object 429"/>
          <p:cNvSpPr/>
          <p:nvPr/>
        </p:nvSpPr>
        <p:spPr>
          <a:xfrm>
            <a:off x="342899" y="16261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0" name="object 430"/>
          <p:cNvSpPr/>
          <p:nvPr/>
        </p:nvSpPr>
        <p:spPr>
          <a:xfrm>
            <a:off x="342899" y="16261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1" name="object 431"/>
          <p:cNvSpPr/>
          <p:nvPr/>
        </p:nvSpPr>
        <p:spPr>
          <a:xfrm>
            <a:off x="342900" y="17430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2" y="0"/>
                </a:lnTo>
                <a:lnTo>
                  <a:pt x="35452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2" name="object 432"/>
          <p:cNvSpPr/>
          <p:nvPr/>
        </p:nvSpPr>
        <p:spPr>
          <a:xfrm>
            <a:off x="342899" y="17430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3" name="object 433"/>
          <p:cNvSpPr/>
          <p:nvPr/>
        </p:nvSpPr>
        <p:spPr>
          <a:xfrm>
            <a:off x="342899" y="1859857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5" y="0"/>
                </a:lnTo>
                <a:lnTo>
                  <a:pt x="35455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4" name="object 434"/>
          <p:cNvSpPr/>
          <p:nvPr/>
        </p:nvSpPr>
        <p:spPr>
          <a:xfrm>
            <a:off x="342899" y="18598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5" name="object 435"/>
          <p:cNvSpPr/>
          <p:nvPr/>
        </p:nvSpPr>
        <p:spPr>
          <a:xfrm>
            <a:off x="342900" y="1976697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2" y="0"/>
                </a:lnTo>
                <a:lnTo>
                  <a:pt x="35452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6" name="object 436"/>
          <p:cNvSpPr/>
          <p:nvPr/>
        </p:nvSpPr>
        <p:spPr>
          <a:xfrm>
            <a:off x="342899" y="19766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7" name="object 437"/>
          <p:cNvSpPr/>
          <p:nvPr/>
        </p:nvSpPr>
        <p:spPr>
          <a:xfrm>
            <a:off x="342900" y="20935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8" name="object 438"/>
          <p:cNvSpPr/>
          <p:nvPr/>
        </p:nvSpPr>
        <p:spPr>
          <a:xfrm>
            <a:off x="342899" y="20935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9" name="object 439"/>
          <p:cNvSpPr/>
          <p:nvPr/>
        </p:nvSpPr>
        <p:spPr>
          <a:xfrm>
            <a:off x="342899" y="2210377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0" name="object 440"/>
          <p:cNvSpPr/>
          <p:nvPr/>
        </p:nvSpPr>
        <p:spPr>
          <a:xfrm>
            <a:off x="342899" y="22103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1" name="object 441"/>
          <p:cNvSpPr/>
          <p:nvPr/>
        </p:nvSpPr>
        <p:spPr>
          <a:xfrm>
            <a:off x="342898" y="232721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2" name="object 442"/>
          <p:cNvSpPr/>
          <p:nvPr/>
        </p:nvSpPr>
        <p:spPr>
          <a:xfrm>
            <a:off x="342899" y="23272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3" name="object 443"/>
          <p:cNvSpPr/>
          <p:nvPr/>
        </p:nvSpPr>
        <p:spPr>
          <a:xfrm>
            <a:off x="342900" y="2444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4" name="object 444"/>
          <p:cNvSpPr/>
          <p:nvPr/>
        </p:nvSpPr>
        <p:spPr>
          <a:xfrm>
            <a:off x="342899" y="2444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5" name="object 445"/>
          <p:cNvSpPr/>
          <p:nvPr/>
        </p:nvSpPr>
        <p:spPr>
          <a:xfrm>
            <a:off x="342900" y="25608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6" name="object 446"/>
          <p:cNvSpPr/>
          <p:nvPr/>
        </p:nvSpPr>
        <p:spPr>
          <a:xfrm>
            <a:off x="342899" y="25608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7" name="object 447"/>
          <p:cNvSpPr/>
          <p:nvPr/>
        </p:nvSpPr>
        <p:spPr>
          <a:xfrm>
            <a:off x="342900" y="26777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8" name="object 448"/>
          <p:cNvSpPr/>
          <p:nvPr/>
        </p:nvSpPr>
        <p:spPr>
          <a:xfrm>
            <a:off x="342899" y="26777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9" name="object 449"/>
          <p:cNvSpPr/>
          <p:nvPr/>
        </p:nvSpPr>
        <p:spPr>
          <a:xfrm>
            <a:off x="342899" y="27945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0" name="object 450"/>
          <p:cNvSpPr/>
          <p:nvPr/>
        </p:nvSpPr>
        <p:spPr>
          <a:xfrm>
            <a:off x="342899" y="27945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1" name="object 451"/>
          <p:cNvSpPr/>
          <p:nvPr/>
        </p:nvSpPr>
        <p:spPr>
          <a:xfrm>
            <a:off x="342900" y="29114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2" name="object 452"/>
          <p:cNvSpPr/>
          <p:nvPr/>
        </p:nvSpPr>
        <p:spPr>
          <a:xfrm>
            <a:off x="342899" y="29114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3" name="object 453"/>
          <p:cNvSpPr/>
          <p:nvPr/>
        </p:nvSpPr>
        <p:spPr>
          <a:xfrm>
            <a:off x="342900" y="30282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4" name="object 454"/>
          <p:cNvSpPr/>
          <p:nvPr/>
        </p:nvSpPr>
        <p:spPr>
          <a:xfrm>
            <a:off x="342899" y="30282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5" name="object 455"/>
          <p:cNvSpPr/>
          <p:nvPr/>
        </p:nvSpPr>
        <p:spPr>
          <a:xfrm>
            <a:off x="342899" y="31450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6" name="object 456"/>
          <p:cNvSpPr/>
          <p:nvPr/>
        </p:nvSpPr>
        <p:spPr>
          <a:xfrm>
            <a:off x="342899" y="31450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7" name="object 457"/>
          <p:cNvSpPr/>
          <p:nvPr/>
        </p:nvSpPr>
        <p:spPr>
          <a:xfrm>
            <a:off x="342899" y="32619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8" name="object 458"/>
          <p:cNvSpPr/>
          <p:nvPr/>
        </p:nvSpPr>
        <p:spPr>
          <a:xfrm>
            <a:off x="342899" y="32619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9" name="object 459"/>
          <p:cNvSpPr/>
          <p:nvPr/>
        </p:nvSpPr>
        <p:spPr>
          <a:xfrm>
            <a:off x="342899" y="33787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0" name="object 460"/>
          <p:cNvSpPr/>
          <p:nvPr/>
        </p:nvSpPr>
        <p:spPr>
          <a:xfrm>
            <a:off x="342899" y="33787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1" name="object 461"/>
          <p:cNvSpPr/>
          <p:nvPr/>
        </p:nvSpPr>
        <p:spPr>
          <a:xfrm>
            <a:off x="342899" y="34956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2" name="object 462"/>
          <p:cNvSpPr/>
          <p:nvPr/>
        </p:nvSpPr>
        <p:spPr>
          <a:xfrm>
            <a:off x="342899" y="34956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3" name="object 463"/>
          <p:cNvSpPr/>
          <p:nvPr/>
        </p:nvSpPr>
        <p:spPr>
          <a:xfrm>
            <a:off x="342899" y="36124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4" name="object 464"/>
          <p:cNvSpPr/>
          <p:nvPr/>
        </p:nvSpPr>
        <p:spPr>
          <a:xfrm>
            <a:off x="342899" y="36124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5" name="object 465"/>
          <p:cNvSpPr/>
          <p:nvPr/>
        </p:nvSpPr>
        <p:spPr>
          <a:xfrm>
            <a:off x="342899" y="37292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6" name="object 466"/>
          <p:cNvSpPr/>
          <p:nvPr/>
        </p:nvSpPr>
        <p:spPr>
          <a:xfrm>
            <a:off x="342899" y="37292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7" name="object 467"/>
          <p:cNvSpPr/>
          <p:nvPr/>
        </p:nvSpPr>
        <p:spPr>
          <a:xfrm>
            <a:off x="342899" y="38461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8" name="object 468"/>
          <p:cNvSpPr/>
          <p:nvPr/>
        </p:nvSpPr>
        <p:spPr>
          <a:xfrm>
            <a:off x="342899" y="38461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9" name="object 469"/>
          <p:cNvSpPr/>
          <p:nvPr/>
        </p:nvSpPr>
        <p:spPr>
          <a:xfrm>
            <a:off x="342899" y="39629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0" name="object 470"/>
          <p:cNvSpPr/>
          <p:nvPr/>
        </p:nvSpPr>
        <p:spPr>
          <a:xfrm>
            <a:off x="342899" y="39629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1" name="object 471"/>
          <p:cNvSpPr/>
          <p:nvPr/>
        </p:nvSpPr>
        <p:spPr>
          <a:xfrm>
            <a:off x="342899" y="4079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2" name="object 472"/>
          <p:cNvSpPr/>
          <p:nvPr/>
        </p:nvSpPr>
        <p:spPr>
          <a:xfrm>
            <a:off x="342899" y="4079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3" name="object 473"/>
          <p:cNvSpPr/>
          <p:nvPr/>
        </p:nvSpPr>
        <p:spPr>
          <a:xfrm>
            <a:off x="342899" y="41966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4" name="object 474"/>
          <p:cNvSpPr/>
          <p:nvPr/>
        </p:nvSpPr>
        <p:spPr>
          <a:xfrm>
            <a:off x="342899" y="41966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5" name="object 475"/>
          <p:cNvSpPr/>
          <p:nvPr/>
        </p:nvSpPr>
        <p:spPr>
          <a:xfrm>
            <a:off x="342899" y="43134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6" name="object 476"/>
          <p:cNvSpPr/>
          <p:nvPr/>
        </p:nvSpPr>
        <p:spPr>
          <a:xfrm>
            <a:off x="342899" y="43134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7" name="object 477"/>
          <p:cNvSpPr/>
          <p:nvPr/>
        </p:nvSpPr>
        <p:spPr>
          <a:xfrm>
            <a:off x="342899" y="44303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8" name="object 478"/>
          <p:cNvSpPr/>
          <p:nvPr/>
        </p:nvSpPr>
        <p:spPr>
          <a:xfrm>
            <a:off x="342899" y="44303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9" name="object 479"/>
          <p:cNvSpPr/>
          <p:nvPr/>
        </p:nvSpPr>
        <p:spPr>
          <a:xfrm>
            <a:off x="342899" y="45471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0" name="object 480"/>
          <p:cNvSpPr/>
          <p:nvPr/>
        </p:nvSpPr>
        <p:spPr>
          <a:xfrm>
            <a:off x="342899" y="45471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1" name="object 481"/>
          <p:cNvSpPr/>
          <p:nvPr/>
        </p:nvSpPr>
        <p:spPr>
          <a:xfrm>
            <a:off x="342899" y="46640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2" name="object 482"/>
          <p:cNvSpPr/>
          <p:nvPr/>
        </p:nvSpPr>
        <p:spPr>
          <a:xfrm>
            <a:off x="342899" y="46640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3" name="object 483"/>
          <p:cNvSpPr/>
          <p:nvPr/>
        </p:nvSpPr>
        <p:spPr>
          <a:xfrm>
            <a:off x="342899" y="47808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4" name="object 484"/>
          <p:cNvSpPr/>
          <p:nvPr/>
        </p:nvSpPr>
        <p:spPr>
          <a:xfrm>
            <a:off x="342899" y="47808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5" name="object 485"/>
          <p:cNvSpPr/>
          <p:nvPr/>
        </p:nvSpPr>
        <p:spPr>
          <a:xfrm>
            <a:off x="342899" y="48976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6" name="object 486"/>
          <p:cNvSpPr/>
          <p:nvPr/>
        </p:nvSpPr>
        <p:spPr>
          <a:xfrm>
            <a:off x="342899" y="48976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7" name="object 487"/>
          <p:cNvSpPr/>
          <p:nvPr/>
        </p:nvSpPr>
        <p:spPr>
          <a:xfrm>
            <a:off x="342899" y="50145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8" name="object 488"/>
          <p:cNvSpPr/>
          <p:nvPr/>
        </p:nvSpPr>
        <p:spPr>
          <a:xfrm>
            <a:off x="342899" y="50145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9" name="object 489"/>
          <p:cNvSpPr/>
          <p:nvPr/>
        </p:nvSpPr>
        <p:spPr>
          <a:xfrm>
            <a:off x="342899" y="51313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0" name="object 490"/>
          <p:cNvSpPr/>
          <p:nvPr/>
        </p:nvSpPr>
        <p:spPr>
          <a:xfrm>
            <a:off x="342899" y="51313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1" name="object 491"/>
          <p:cNvSpPr/>
          <p:nvPr/>
        </p:nvSpPr>
        <p:spPr>
          <a:xfrm>
            <a:off x="342899" y="52482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2" name="object 492"/>
          <p:cNvSpPr/>
          <p:nvPr/>
        </p:nvSpPr>
        <p:spPr>
          <a:xfrm>
            <a:off x="342899" y="52482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3" name="object 493"/>
          <p:cNvSpPr/>
          <p:nvPr/>
        </p:nvSpPr>
        <p:spPr>
          <a:xfrm>
            <a:off x="342899" y="5365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4" name="object 494"/>
          <p:cNvSpPr/>
          <p:nvPr/>
        </p:nvSpPr>
        <p:spPr>
          <a:xfrm>
            <a:off x="342899" y="5365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5" name="object 495"/>
          <p:cNvSpPr/>
          <p:nvPr/>
        </p:nvSpPr>
        <p:spPr>
          <a:xfrm>
            <a:off x="342899" y="54818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6" name="object 496"/>
          <p:cNvSpPr/>
          <p:nvPr/>
        </p:nvSpPr>
        <p:spPr>
          <a:xfrm>
            <a:off x="342899" y="54818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7" name="object 497"/>
          <p:cNvSpPr/>
          <p:nvPr/>
        </p:nvSpPr>
        <p:spPr>
          <a:xfrm>
            <a:off x="342899" y="55987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8" name="object 498"/>
          <p:cNvSpPr/>
          <p:nvPr/>
        </p:nvSpPr>
        <p:spPr>
          <a:xfrm>
            <a:off x="342899" y="55987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9" name="object 499"/>
          <p:cNvSpPr/>
          <p:nvPr/>
        </p:nvSpPr>
        <p:spPr>
          <a:xfrm>
            <a:off x="342899" y="57155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0" name="object 500"/>
          <p:cNvSpPr/>
          <p:nvPr/>
        </p:nvSpPr>
        <p:spPr>
          <a:xfrm>
            <a:off x="342899" y="57155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1" name="object 501"/>
          <p:cNvSpPr/>
          <p:nvPr/>
        </p:nvSpPr>
        <p:spPr>
          <a:xfrm>
            <a:off x="342899" y="58324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2" name="object 502"/>
          <p:cNvSpPr/>
          <p:nvPr/>
        </p:nvSpPr>
        <p:spPr>
          <a:xfrm>
            <a:off x="342899" y="58324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3" name="object 503"/>
          <p:cNvSpPr/>
          <p:nvPr/>
        </p:nvSpPr>
        <p:spPr>
          <a:xfrm>
            <a:off x="342899" y="59492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4" name="object 504"/>
          <p:cNvSpPr/>
          <p:nvPr/>
        </p:nvSpPr>
        <p:spPr>
          <a:xfrm>
            <a:off x="342899" y="59492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5" name="object 505"/>
          <p:cNvSpPr/>
          <p:nvPr/>
        </p:nvSpPr>
        <p:spPr>
          <a:xfrm>
            <a:off x="342899" y="60660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6" name="object 506"/>
          <p:cNvSpPr/>
          <p:nvPr/>
        </p:nvSpPr>
        <p:spPr>
          <a:xfrm>
            <a:off x="342899" y="60660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7" name="object 507"/>
          <p:cNvSpPr/>
          <p:nvPr/>
        </p:nvSpPr>
        <p:spPr>
          <a:xfrm>
            <a:off x="342899" y="61829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8" name="object 508"/>
          <p:cNvSpPr/>
          <p:nvPr/>
        </p:nvSpPr>
        <p:spPr>
          <a:xfrm>
            <a:off x="342899" y="61829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9" name="object 509"/>
          <p:cNvSpPr/>
          <p:nvPr/>
        </p:nvSpPr>
        <p:spPr>
          <a:xfrm>
            <a:off x="342899" y="62997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0" name="object 510"/>
          <p:cNvSpPr/>
          <p:nvPr/>
        </p:nvSpPr>
        <p:spPr>
          <a:xfrm>
            <a:off x="342899" y="62997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1" name="object 511"/>
          <p:cNvSpPr/>
          <p:nvPr/>
        </p:nvSpPr>
        <p:spPr>
          <a:xfrm>
            <a:off x="342898" y="641661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2" name="object 512"/>
          <p:cNvSpPr/>
          <p:nvPr/>
        </p:nvSpPr>
        <p:spPr>
          <a:xfrm>
            <a:off x="342899" y="64166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3" name="object 513"/>
          <p:cNvSpPr/>
          <p:nvPr/>
        </p:nvSpPr>
        <p:spPr>
          <a:xfrm>
            <a:off x="342898" y="6533454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4" name="object 514"/>
          <p:cNvSpPr/>
          <p:nvPr/>
        </p:nvSpPr>
        <p:spPr>
          <a:xfrm>
            <a:off x="342899" y="65334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5" name="object 515"/>
          <p:cNvSpPr/>
          <p:nvPr/>
        </p:nvSpPr>
        <p:spPr>
          <a:xfrm>
            <a:off x="342898" y="66502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6" name="object 516"/>
          <p:cNvSpPr/>
          <p:nvPr/>
        </p:nvSpPr>
        <p:spPr>
          <a:xfrm>
            <a:off x="342899" y="66502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7" name="object 517"/>
          <p:cNvSpPr/>
          <p:nvPr/>
        </p:nvSpPr>
        <p:spPr>
          <a:xfrm>
            <a:off x="342898" y="67671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8" name="object 518"/>
          <p:cNvSpPr/>
          <p:nvPr/>
        </p:nvSpPr>
        <p:spPr>
          <a:xfrm>
            <a:off x="342899" y="67671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9" name="object 519"/>
          <p:cNvSpPr/>
          <p:nvPr/>
        </p:nvSpPr>
        <p:spPr>
          <a:xfrm>
            <a:off x="342898" y="68839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0" name="object 520"/>
          <p:cNvSpPr/>
          <p:nvPr/>
        </p:nvSpPr>
        <p:spPr>
          <a:xfrm>
            <a:off x="342899" y="68839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1" name="object 521"/>
          <p:cNvSpPr/>
          <p:nvPr/>
        </p:nvSpPr>
        <p:spPr>
          <a:xfrm>
            <a:off x="342898" y="7000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2" name="object 522"/>
          <p:cNvSpPr/>
          <p:nvPr/>
        </p:nvSpPr>
        <p:spPr>
          <a:xfrm>
            <a:off x="342899" y="7000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3" name="object 523"/>
          <p:cNvSpPr/>
          <p:nvPr/>
        </p:nvSpPr>
        <p:spPr>
          <a:xfrm>
            <a:off x="342898" y="7117657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4" name="object 524"/>
          <p:cNvSpPr/>
          <p:nvPr/>
        </p:nvSpPr>
        <p:spPr>
          <a:xfrm>
            <a:off x="342899" y="71176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5" name="object 525"/>
          <p:cNvSpPr/>
          <p:nvPr/>
        </p:nvSpPr>
        <p:spPr>
          <a:xfrm>
            <a:off x="342898" y="72344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6" name="object 526"/>
          <p:cNvSpPr/>
          <p:nvPr/>
        </p:nvSpPr>
        <p:spPr>
          <a:xfrm>
            <a:off x="342899" y="72344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7" name="object 527"/>
          <p:cNvSpPr/>
          <p:nvPr/>
        </p:nvSpPr>
        <p:spPr>
          <a:xfrm>
            <a:off x="342898" y="73513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8" name="object 528"/>
          <p:cNvSpPr/>
          <p:nvPr/>
        </p:nvSpPr>
        <p:spPr>
          <a:xfrm>
            <a:off x="342899" y="73513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9" name="object 529"/>
          <p:cNvSpPr/>
          <p:nvPr/>
        </p:nvSpPr>
        <p:spPr>
          <a:xfrm>
            <a:off x="342898" y="74681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0" name="object 530"/>
          <p:cNvSpPr/>
          <p:nvPr/>
        </p:nvSpPr>
        <p:spPr>
          <a:xfrm>
            <a:off x="342899" y="74681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1" name="object 531"/>
          <p:cNvSpPr/>
          <p:nvPr/>
        </p:nvSpPr>
        <p:spPr>
          <a:xfrm>
            <a:off x="342898" y="758501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2" name="object 532"/>
          <p:cNvSpPr/>
          <p:nvPr/>
        </p:nvSpPr>
        <p:spPr>
          <a:xfrm>
            <a:off x="342899" y="75850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3" name="object 533"/>
          <p:cNvSpPr/>
          <p:nvPr/>
        </p:nvSpPr>
        <p:spPr>
          <a:xfrm>
            <a:off x="342898" y="7701857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4" name="object 534"/>
          <p:cNvSpPr/>
          <p:nvPr/>
        </p:nvSpPr>
        <p:spPr>
          <a:xfrm>
            <a:off x="342899" y="77018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5" name="object 535"/>
          <p:cNvSpPr/>
          <p:nvPr/>
        </p:nvSpPr>
        <p:spPr>
          <a:xfrm>
            <a:off x="342898" y="78186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6" name="object 536"/>
          <p:cNvSpPr/>
          <p:nvPr/>
        </p:nvSpPr>
        <p:spPr>
          <a:xfrm>
            <a:off x="342899" y="78186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7" name="object 537"/>
          <p:cNvSpPr/>
          <p:nvPr/>
        </p:nvSpPr>
        <p:spPr>
          <a:xfrm>
            <a:off x="342898" y="79355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8" name="object 538"/>
          <p:cNvSpPr/>
          <p:nvPr/>
        </p:nvSpPr>
        <p:spPr>
          <a:xfrm>
            <a:off x="342899" y="79355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9" name="object 539"/>
          <p:cNvSpPr/>
          <p:nvPr/>
        </p:nvSpPr>
        <p:spPr>
          <a:xfrm>
            <a:off x="342898" y="80523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0" name="object 540"/>
          <p:cNvSpPr/>
          <p:nvPr/>
        </p:nvSpPr>
        <p:spPr>
          <a:xfrm>
            <a:off x="342899" y="80523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1" name="object 541"/>
          <p:cNvSpPr/>
          <p:nvPr/>
        </p:nvSpPr>
        <p:spPr>
          <a:xfrm>
            <a:off x="342898" y="8169214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2" name="object 542"/>
          <p:cNvSpPr/>
          <p:nvPr/>
        </p:nvSpPr>
        <p:spPr>
          <a:xfrm>
            <a:off x="342899" y="81692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3" name="object 543"/>
          <p:cNvSpPr/>
          <p:nvPr/>
        </p:nvSpPr>
        <p:spPr>
          <a:xfrm>
            <a:off x="342898" y="8286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4" name="object 544"/>
          <p:cNvSpPr/>
          <p:nvPr/>
        </p:nvSpPr>
        <p:spPr>
          <a:xfrm>
            <a:off x="342899" y="8286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5" name="object 545"/>
          <p:cNvSpPr/>
          <p:nvPr/>
        </p:nvSpPr>
        <p:spPr>
          <a:xfrm>
            <a:off x="342898" y="84028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6" name="object 546"/>
          <p:cNvSpPr/>
          <p:nvPr/>
        </p:nvSpPr>
        <p:spPr>
          <a:xfrm>
            <a:off x="342899" y="84028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7" name="object 547"/>
          <p:cNvSpPr/>
          <p:nvPr/>
        </p:nvSpPr>
        <p:spPr>
          <a:xfrm>
            <a:off x="342898" y="852112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8" name="object 548"/>
          <p:cNvSpPr/>
          <p:nvPr/>
        </p:nvSpPr>
        <p:spPr>
          <a:xfrm>
            <a:off x="342899" y="852112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9" name="object 549"/>
          <p:cNvSpPr/>
          <p:nvPr/>
        </p:nvSpPr>
        <p:spPr>
          <a:xfrm>
            <a:off x="342898" y="864050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0" name="object 550"/>
          <p:cNvSpPr/>
          <p:nvPr/>
        </p:nvSpPr>
        <p:spPr>
          <a:xfrm>
            <a:off x="342899" y="864050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1" name="object 551"/>
          <p:cNvSpPr/>
          <p:nvPr/>
        </p:nvSpPr>
        <p:spPr>
          <a:xfrm>
            <a:off x="342898" y="875988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2" name="object 552"/>
          <p:cNvSpPr/>
          <p:nvPr/>
        </p:nvSpPr>
        <p:spPr>
          <a:xfrm>
            <a:off x="342899" y="875988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3" name="object 553"/>
          <p:cNvSpPr/>
          <p:nvPr/>
        </p:nvSpPr>
        <p:spPr>
          <a:xfrm>
            <a:off x="342898" y="887926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4" name="object 554"/>
          <p:cNvSpPr/>
          <p:nvPr/>
        </p:nvSpPr>
        <p:spPr>
          <a:xfrm>
            <a:off x="342899" y="8879266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5" name="object 555"/>
          <p:cNvSpPr/>
          <p:nvPr/>
        </p:nvSpPr>
        <p:spPr>
          <a:xfrm>
            <a:off x="342898" y="8998648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6" name="object 556"/>
          <p:cNvSpPr/>
          <p:nvPr/>
        </p:nvSpPr>
        <p:spPr>
          <a:xfrm>
            <a:off x="342899" y="8998646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7" name="object 557"/>
          <p:cNvSpPr/>
          <p:nvPr/>
        </p:nvSpPr>
        <p:spPr>
          <a:xfrm>
            <a:off x="342898" y="911802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8" name="object 558"/>
          <p:cNvSpPr/>
          <p:nvPr/>
        </p:nvSpPr>
        <p:spPr>
          <a:xfrm>
            <a:off x="342899" y="9118026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9" name="object 559"/>
          <p:cNvSpPr/>
          <p:nvPr/>
        </p:nvSpPr>
        <p:spPr>
          <a:xfrm>
            <a:off x="342898" y="923740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0" name="object 560"/>
          <p:cNvSpPr/>
          <p:nvPr/>
        </p:nvSpPr>
        <p:spPr>
          <a:xfrm>
            <a:off x="342899" y="923740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1" name="object 561"/>
          <p:cNvSpPr/>
          <p:nvPr/>
        </p:nvSpPr>
        <p:spPr>
          <a:xfrm>
            <a:off x="342898" y="935678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2" name="object 562"/>
          <p:cNvSpPr/>
          <p:nvPr/>
        </p:nvSpPr>
        <p:spPr>
          <a:xfrm>
            <a:off x="342899" y="935678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3" name="object 563"/>
          <p:cNvSpPr/>
          <p:nvPr/>
        </p:nvSpPr>
        <p:spPr>
          <a:xfrm>
            <a:off x="342898" y="9476168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4" name="object 564"/>
          <p:cNvSpPr/>
          <p:nvPr/>
        </p:nvSpPr>
        <p:spPr>
          <a:xfrm>
            <a:off x="342899" y="947616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5" name="object 565"/>
          <p:cNvSpPr/>
          <p:nvPr/>
        </p:nvSpPr>
        <p:spPr>
          <a:xfrm>
            <a:off x="342898" y="959554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6" name="object 566"/>
          <p:cNvSpPr/>
          <p:nvPr/>
        </p:nvSpPr>
        <p:spPr>
          <a:xfrm>
            <a:off x="342899" y="959554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7" name="object 567"/>
          <p:cNvSpPr/>
          <p:nvPr/>
        </p:nvSpPr>
        <p:spPr>
          <a:xfrm>
            <a:off x="342898" y="971492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8" name="object 568"/>
          <p:cNvSpPr/>
          <p:nvPr/>
        </p:nvSpPr>
        <p:spPr>
          <a:xfrm>
            <a:off x="342899" y="971492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9" name="object 569"/>
          <p:cNvSpPr/>
          <p:nvPr/>
        </p:nvSpPr>
        <p:spPr>
          <a:xfrm>
            <a:off x="342898" y="983430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0" name="object 570"/>
          <p:cNvSpPr/>
          <p:nvPr/>
        </p:nvSpPr>
        <p:spPr>
          <a:xfrm>
            <a:off x="342899" y="9834308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1" name="object 571"/>
          <p:cNvSpPr/>
          <p:nvPr/>
        </p:nvSpPr>
        <p:spPr>
          <a:xfrm>
            <a:off x="342898" y="9953690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2" name="object 572"/>
          <p:cNvSpPr/>
          <p:nvPr/>
        </p:nvSpPr>
        <p:spPr>
          <a:xfrm>
            <a:off x="342899" y="9953688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3" name="object 573"/>
          <p:cNvSpPr/>
          <p:nvPr/>
        </p:nvSpPr>
        <p:spPr>
          <a:xfrm>
            <a:off x="342898" y="1007306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4" name="object 574"/>
          <p:cNvSpPr/>
          <p:nvPr/>
        </p:nvSpPr>
        <p:spPr>
          <a:xfrm>
            <a:off x="342899" y="10073068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5" name="object 575"/>
          <p:cNvSpPr/>
          <p:nvPr/>
        </p:nvSpPr>
        <p:spPr>
          <a:xfrm>
            <a:off x="342898" y="10192449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6" name="object 576"/>
          <p:cNvSpPr/>
          <p:nvPr/>
        </p:nvSpPr>
        <p:spPr>
          <a:xfrm>
            <a:off x="342899" y="10192449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429259"/>
            <a:ext cx="5760720" cy="46050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latin typeface="Calibri"/>
                <a:cs typeface="Calibri"/>
              </a:rPr>
              <a:t>Page </a:t>
            </a:r>
            <a:r>
              <a:rPr dirty="0" sz="1100" b="1">
                <a:latin typeface="Calibri"/>
                <a:cs typeface="Calibri"/>
              </a:rPr>
              <a:t>3 </a:t>
            </a:r>
            <a:r>
              <a:rPr dirty="0" sz="1100" spc="-5">
                <a:latin typeface="Calibri"/>
                <a:cs typeface="Calibri"/>
              </a:rPr>
              <a:t>of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5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258445" indent="-208279">
              <a:lnSpc>
                <a:spcPct val="100000"/>
              </a:lnSpc>
              <a:spcBef>
                <a:spcPts val="975"/>
              </a:spcBef>
              <a:buAutoNum type="alphaLcParenBoth" startAt="3"/>
              <a:tabLst>
                <a:tab pos="259079" algn="l"/>
              </a:tabLst>
            </a:pPr>
            <a:r>
              <a:rPr dirty="0" u="heavy" sz="1200" spc="-5" b="1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imes New Roman"/>
                <a:cs typeface="Times New Roman"/>
              </a:rPr>
              <a:t>Interdependence between </a:t>
            </a:r>
            <a:r>
              <a:rPr dirty="0" u="heavy" sz="1200" b="1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imes New Roman"/>
                <a:cs typeface="Times New Roman"/>
              </a:rPr>
              <a:t>Micro </a:t>
            </a:r>
            <a:r>
              <a:rPr dirty="0" u="heavy" sz="1200" spc="-10" b="1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imes New Roman"/>
                <a:cs typeface="Times New Roman"/>
              </a:rPr>
              <a:t>and </a:t>
            </a:r>
            <a:r>
              <a:rPr dirty="0" u="heavy" sz="1200" b="1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imes New Roman"/>
                <a:cs typeface="Times New Roman"/>
              </a:rPr>
              <a:t>Macro Economics</a:t>
            </a:r>
            <a:endParaRPr sz="1200">
              <a:latin typeface="Times New Roman"/>
              <a:cs typeface="Times New Roman"/>
            </a:endParaRPr>
          </a:p>
          <a:p>
            <a:pPr marL="241300" marR="10160">
              <a:lnSpc>
                <a:spcPct val="111100"/>
              </a:lnSpc>
              <a:spcBef>
                <a:spcPts val="980"/>
              </a:spcBef>
            </a:pPr>
            <a:r>
              <a:rPr dirty="0" sz="1200">
                <a:latin typeface="Times New Roman"/>
                <a:cs typeface="Times New Roman"/>
              </a:rPr>
              <a:t>Micro economics and </a:t>
            </a:r>
            <a:r>
              <a:rPr dirty="0" sz="1200" spc="-5">
                <a:latin typeface="Times New Roman"/>
                <a:cs typeface="Times New Roman"/>
              </a:rPr>
              <a:t>macro economics are </a:t>
            </a:r>
            <a:r>
              <a:rPr dirty="0" sz="1200">
                <a:latin typeface="Times New Roman"/>
                <a:cs typeface="Times New Roman"/>
              </a:rPr>
              <a:t>not independent </a:t>
            </a:r>
            <a:r>
              <a:rPr dirty="0" sz="1200" spc="-10">
                <a:latin typeface="Times New Roman"/>
                <a:cs typeface="Times New Roman"/>
              </a:rPr>
              <a:t>but </a:t>
            </a:r>
            <a:r>
              <a:rPr dirty="0" sz="1200" spc="-5">
                <a:latin typeface="Times New Roman"/>
                <a:cs typeface="Times New Roman"/>
              </a:rPr>
              <a:t>interdependent areas </a:t>
            </a:r>
            <a:r>
              <a:rPr dirty="0" sz="1200">
                <a:latin typeface="Times New Roman"/>
                <a:cs typeface="Times New Roman"/>
              </a:rPr>
              <a:t>of  </a:t>
            </a:r>
            <a:r>
              <a:rPr dirty="0" sz="1200" spc="-5">
                <a:latin typeface="Times New Roman"/>
                <a:cs typeface="Times New Roman"/>
              </a:rPr>
              <a:t>study. </a:t>
            </a:r>
            <a:r>
              <a:rPr dirty="0" sz="1200">
                <a:latin typeface="Times New Roman"/>
                <a:cs typeface="Times New Roman"/>
              </a:rPr>
              <a:t>We can </a:t>
            </a:r>
            <a:r>
              <a:rPr dirty="0" sz="1200" spc="-5">
                <a:latin typeface="Times New Roman"/>
                <a:cs typeface="Times New Roman"/>
              </a:rPr>
              <a:t>understand </a:t>
            </a:r>
            <a:r>
              <a:rPr dirty="0" sz="1200">
                <a:latin typeface="Times New Roman"/>
                <a:cs typeface="Times New Roman"/>
              </a:rPr>
              <a:t>it with the </a:t>
            </a:r>
            <a:r>
              <a:rPr dirty="0" sz="1200" spc="-5">
                <a:latin typeface="Times New Roman"/>
                <a:cs typeface="Times New Roman"/>
              </a:rPr>
              <a:t>help </a:t>
            </a:r>
            <a:r>
              <a:rPr dirty="0" sz="1200">
                <a:latin typeface="Times New Roman"/>
                <a:cs typeface="Times New Roman"/>
              </a:rPr>
              <a:t>of the following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observations:</a:t>
            </a:r>
            <a:endParaRPr sz="1200">
              <a:latin typeface="Times New Roman"/>
              <a:cs typeface="Times New Roman"/>
            </a:endParaRPr>
          </a:p>
          <a:p>
            <a:pPr lvl="1" marL="490220" marR="8255" indent="-249554">
              <a:lnSpc>
                <a:spcPct val="109800"/>
              </a:lnSpc>
              <a:spcBef>
                <a:spcPts val="1000"/>
              </a:spcBef>
              <a:buFont typeface="Times New Roman"/>
              <a:buAutoNum type="alphaUcParenBoth"/>
              <a:tabLst>
                <a:tab pos="490220" algn="l"/>
              </a:tabLst>
            </a:pPr>
            <a:r>
              <a:rPr dirty="0" sz="1200" b="1">
                <a:latin typeface="Times New Roman"/>
                <a:cs typeface="Times New Roman"/>
              </a:rPr>
              <a:t>Micro economics </a:t>
            </a:r>
            <a:r>
              <a:rPr dirty="0" sz="1200" spc="-5" b="1">
                <a:latin typeface="Times New Roman"/>
                <a:cs typeface="Times New Roman"/>
              </a:rPr>
              <a:t>depends </a:t>
            </a:r>
            <a:r>
              <a:rPr dirty="0" sz="1200" b="1">
                <a:latin typeface="Times New Roman"/>
                <a:cs typeface="Times New Roman"/>
              </a:rPr>
              <a:t>upon macroeconomics: - </a:t>
            </a:r>
            <a:r>
              <a:rPr dirty="0" sz="1200">
                <a:latin typeface="Times New Roman"/>
                <a:cs typeface="Times New Roman"/>
              </a:rPr>
              <a:t>Micro variables depend on </a:t>
            </a:r>
            <a:r>
              <a:rPr dirty="0" sz="1200" spc="-5">
                <a:latin typeface="Times New Roman"/>
                <a:cs typeface="Times New Roman"/>
              </a:rPr>
              <a:t>the  </a:t>
            </a:r>
            <a:r>
              <a:rPr dirty="0" sz="1200">
                <a:latin typeface="Times New Roman"/>
                <a:cs typeface="Times New Roman"/>
              </a:rPr>
              <a:t>level and </a:t>
            </a:r>
            <a:r>
              <a:rPr dirty="0" sz="1200" spc="-5">
                <a:latin typeface="Times New Roman"/>
                <a:cs typeface="Times New Roman"/>
              </a:rPr>
              <a:t>behavior </a:t>
            </a:r>
            <a:r>
              <a:rPr dirty="0" sz="120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macro-economic variables-</a:t>
            </a:r>
            <a:endParaRPr sz="1200">
              <a:latin typeface="Times New Roman"/>
              <a:cs typeface="Times New Roman"/>
            </a:endParaRPr>
          </a:p>
          <a:p>
            <a:pPr marL="490220">
              <a:lnSpc>
                <a:spcPct val="100000"/>
              </a:lnSpc>
              <a:spcBef>
                <a:spcPts val="160"/>
              </a:spcBef>
            </a:pPr>
            <a:r>
              <a:rPr dirty="0" sz="1200">
                <a:latin typeface="Times New Roman"/>
                <a:cs typeface="Times New Roman"/>
              </a:rPr>
              <a:t>Ex.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endParaRPr sz="1200">
              <a:latin typeface="Times New Roman"/>
              <a:cs typeface="Times New Roman"/>
            </a:endParaRPr>
          </a:p>
          <a:p>
            <a:pPr lvl="2" marL="947419" marR="5080" indent="-228600">
              <a:lnSpc>
                <a:spcPct val="109800"/>
              </a:lnSpc>
              <a:buFont typeface="Wingdings"/>
              <a:buChar char=""/>
              <a:tabLst>
                <a:tab pos="948055" algn="l"/>
              </a:tabLst>
            </a:pPr>
            <a:r>
              <a:rPr dirty="0" sz="1200">
                <a:latin typeface="Times New Roman"/>
                <a:cs typeface="Times New Roman"/>
              </a:rPr>
              <a:t>Wage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rate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particular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industry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will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 </a:t>
            </a:r>
            <a:r>
              <a:rPr dirty="0" sz="1200">
                <a:latin typeface="Times New Roman"/>
                <a:cs typeface="Times New Roman"/>
              </a:rPr>
              <a:t>influenced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overall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wage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rate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  </a:t>
            </a:r>
            <a:r>
              <a:rPr dirty="0" sz="1200">
                <a:latin typeface="Times New Roman"/>
                <a:cs typeface="Times New Roman"/>
              </a:rPr>
              <a:t>economy as 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whole.</a:t>
            </a:r>
            <a:endParaRPr sz="1200">
              <a:latin typeface="Times New Roman"/>
              <a:cs typeface="Times New Roman"/>
            </a:endParaRPr>
          </a:p>
          <a:p>
            <a:pPr lvl="2" marL="947419" indent="-229235">
              <a:lnSpc>
                <a:spcPct val="100000"/>
              </a:lnSpc>
              <a:spcBef>
                <a:spcPts val="160"/>
              </a:spcBef>
              <a:buFont typeface="Wingdings"/>
              <a:buChar char=""/>
              <a:tabLst>
                <a:tab pos="948055" algn="l"/>
              </a:tabLst>
            </a:pPr>
            <a:r>
              <a:rPr dirty="0" sz="1200">
                <a:latin typeface="Times New Roman"/>
                <a:cs typeface="Times New Roman"/>
              </a:rPr>
              <a:t>Price of a </a:t>
            </a:r>
            <a:r>
              <a:rPr dirty="0" sz="1200" spc="-5">
                <a:latin typeface="Times New Roman"/>
                <a:cs typeface="Times New Roman"/>
              </a:rPr>
              <a:t>commodity </a:t>
            </a:r>
            <a:r>
              <a:rPr dirty="0" sz="120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influenced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general price level </a:t>
            </a: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the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economy.</a:t>
            </a:r>
            <a:endParaRPr sz="1200">
              <a:latin typeface="Times New Roman"/>
              <a:cs typeface="Times New Roman"/>
            </a:endParaRPr>
          </a:p>
          <a:p>
            <a:pPr lvl="1" marL="490220" marR="5080" indent="-248920">
              <a:lnSpc>
                <a:spcPct val="109800"/>
              </a:lnSpc>
              <a:buFont typeface="Times New Roman"/>
              <a:buAutoNum type="alphaUcParenBoth" startAt="2"/>
              <a:tabLst>
                <a:tab pos="490855" algn="l"/>
              </a:tabLst>
            </a:pPr>
            <a:r>
              <a:rPr dirty="0" sz="1200" b="1">
                <a:latin typeface="Times New Roman"/>
                <a:cs typeface="Times New Roman"/>
              </a:rPr>
              <a:t>Macro </a:t>
            </a:r>
            <a:r>
              <a:rPr dirty="0" sz="1200" spc="-5" b="1">
                <a:latin typeface="Times New Roman"/>
                <a:cs typeface="Times New Roman"/>
              </a:rPr>
              <a:t>economics depends </a:t>
            </a:r>
            <a:r>
              <a:rPr dirty="0" sz="1200" b="1">
                <a:latin typeface="Times New Roman"/>
                <a:cs typeface="Times New Roman"/>
              </a:rPr>
              <a:t>upon micro </a:t>
            </a:r>
            <a:r>
              <a:rPr dirty="0" sz="1200" spc="-5" b="1">
                <a:latin typeface="Times New Roman"/>
                <a:cs typeface="Times New Roman"/>
              </a:rPr>
              <a:t>economics:- </a:t>
            </a:r>
            <a:r>
              <a:rPr dirty="0" sz="1200">
                <a:latin typeface="Times New Roman"/>
                <a:cs typeface="Times New Roman"/>
              </a:rPr>
              <a:t>Macro variables </a:t>
            </a:r>
            <a:r>
              <a:rPr dirty="0" sz="1200" spc="-5">
                <a:latin typeface="Times New Roman"/>
                <a:cs typeface="Times New Roman"/>
              </a:rPr>
              <a:t>depend </a:t>
            </a:r>
            <a:r>
              <a:rPr dirty="0" sz="1200">
                <a:latin typeface="Times New Roman"/>
                <a:cs typeface="Times New Roman"/>
              </a:rPr>
              <a:t>on the  level and </a:t>
            </a:r>
            <a:r>
              <a:rPr dirty="0" sz="1200" spc="-5">
                <a:latin typeface="Times New Roman"/>
                <a:cs typeface="Times New Roman"/>
              </a:rPr>
              <a:t>behavior </a:t>
            </a:r>
            <a:r>
              <a:rPr dirty="0" sz="120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micro economic</a:t>
            </a:r>
            <a:r>
              <a:rPr dirty="0" sz="1200">
                <a:latin typeface="Times New Roman"/>
                <a:cs typeface="Times New Roman"/>
              </a:rPr>
              <a:t> variable:-</a:t>
            </a:r>
            <a:endParaRPr sz="1200">
              <a:latin typeface="Times New Roman"/>
              <a:cs typeface="Times New Roman"/>
            </a:endParaRPr>
          </a:p>
          <a:p>
            <a:pPr marL="490220">
              <a:lnSpc>
                <a:spcPct val="100000"/>
              </a:lnSpc>
              <a:spcBef>
                <a:spcPts val="155"/>
              </a:spcBef>
            </a:pPr>
            <a:r>
              <a:rPr dirty="0" sz="1200">
                <a:latin typeface="Times New Roman"/>
                <a:cs typeface="Times New Roman"/>
              </a:rPr>
              <a:t>Ex.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endParaRPr sz="1200">
              <a:latin typeface="Times New Roman"/>
              <a:cs typeface="Times New Roman"/>
            </a:endParaRPr>
          </a:p>
          <a:p>
            <a:pPr lvl="2" marL="947419" marR="5080" indent="-228600">
              <a:lnSpc>
                <a:spcPct val="109800"/>
              </a:lnSpc>
              <a:buFont typeface="Wingdings"/>
              <a:buChar char=""/>
              <a:tabLst>
                <a:tab pos="948055" algn="l"/>
              </a:tabLst>
            </a:pPr>
            <a:r>
              <a:rPr dirty="0" sz="1200">
                <a:latin typeface="Times New Roman"/>
                <a:cs typeface="Times New Roman"/>
              </a:rPr>
              <a:t>Aggregate </a:t>
            </a:r>
            <a:r>
              <a:rPr dirty="0" sz="1200" spc="-5">
                <a:latin typeface="Times New Roman"/>
                <a:cs typeface="Times New Roman"/>
              </a:rPr>
              <a:t>demand </a:t>
            </a:r>
            <a:r>
              <a:rPr dirty="0" sz="1200">
                <a:latin typeface="Times New Roman"/>
                <a:cs typeface="Times New Roman"/>
              </a:rPr>
              <a:t>in the economy is </a:t>
            </a:r>
            <a:r>
              <a:rPr dirty="0" sz="1200" spc="-5">
                <a:latin typeface="Times New Roman"/>
                <a:cs typeface="Times New Roman"/>
              </a:rPr>
              <a:t>simply the sum total </a:t>
            </a:r>
            <a:r>
              <a:rPr dirty="0" sz="120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demand </a:t>
            </a:r>
            <a:r>
              <a:rPr dirty="0" sz="1200">
                <a:latin typeface="Times New Roman"/>
                <a:cs typeface="Times New Roman"/>
              </a:rPr>
              <a:t>at the  micro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level.</a:t>
            </a:r>
            <a:endParaRPr sz="1200">
              <a:latin typeface="Times New Roman"/>
              <a:cs typeface="Times New Roman"/>
            </a:endParaRPr>
          </a:p>
          <a:p>
            <a:pPr lvl="2" marL="947419" indent="-229235">
              <a:lnSpc>
                <a:spcPct val="100000"/>
              </a:lnSpc>
              <a:spcBef>
                <a:spcPts val="160"/>
              </a:spcBef>
              <a:buFont typeface="Wingdings"/>
              <a:buChar char=""/>
              <a:tabLst>
                <a:tab pos="948055" algn="l"/>
              </a:tabLst>
            </a:pPr>
            <a:r>
              <a:rPr dirty="0" sz="1200">
                <a:latin typeface="Times New Roman"/>
                <a:cs typeface="Times New Roman"/>
              </a:rPr>
              <a:t>National </a:t>
            </a:r>
            <a:r>
              <a:rPr dirty="0" sz="1200" spc="-5">
                <a:latin typeface="Times New Roman"/>
                <a:cs typeface="Times New Roman"/>
              </a:rPr>
              <a:t>income </a:t>
            </a:r>
            <a:r>
              <a:rPr dirty="0" sz="1200">
                <a:latin typeface="Times New Roman"/>
                <a:cs typeface="Times New Roman"/>
              </a:rPr>
              <a:t>is the </a:t>
            </a:r>
            <a:r>
              <a:rPr dirty="0" sz="1200" spc="-5">
                <a:latin typeface="Times New Roman"/>
                <a:cs typeface="Times New Roman"/>
              </a:rPr>
              <a:t>sum total </a:t>
            </a:r>
            <a:r>
              <a:rPr dirty="0" sz="120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factor </a:t>
            </a:r>
            <a:r>
              <a:rPr dirty="0" sz="1200">
                <a:latin typeface="Times New Roman"/>
                <a:cs typeface="Times New Roman"/>
              </a:rPr>
              <a:t>income at </a:t>
            </a:r>
            <a:r>
              <a:rPr dirty="0" sz="1200" spc="-5">
                <a:latin typeface="Times New Roman"/>
                <a:cs typeface="Times New Roman"/>
              </a:rPr>
              <a:t>the micro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level.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dirty="0" u="heavy" sz="1200" spc="-5" b="1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SCOPE </a:t>
            </a:r>
            <a:r>
              <a:rPr dirty="0" u="heavy" sz="1200" b="1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OF </a:t>
            </a:r>
            <a:r>
              <a:rPr dirty="0" u="heavy" sz="1200" spc="-5" b="1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MACRO-ECONOMICS:-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111100"/>
              </a:lnSpc>
              <a:spcBef>
                <a:spcPts val="980"/>
              </a:spcBef>
            </a:pPr>
            <a:r>
              <a:rPr dirty="0" sz="1200">
                <a:latin typeface="Times New Roman"/>
                <a:cs typeface="Times New Roman"/>
              </a:rPr>
              <a:t>It </a:t>
            </a:r>
            <a:r>
              <a:rPr dirty="0" sz="1200" spc="-5">
                <a:latin typeface="Times New Roman"/>
                <a:cs typeface="Times New Roman"/>
              </a:rPr>
              <a:t>means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areas </a:t>
            </a:r>
            <a:r>
              <a:rPr dirty="0" sz="120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study under macro-economic; macro-economic </a:t>
            </a:r>
            <a:r>
              <a:rPr dirty="0" sz="1200">
                <a:latin typeface="Times New Roman"/>
                <a:cs typeface="Times New Roman"/>
              </a:rPr>
              <a:t>largely </a:t>
            </a:r>
            <a:r>
              <a:rPr dirty="0" sz="1200" spc="-5">
                <a:latin typeface="Times New Roman"/>
                <a:cs typeface="Times New Roman"/>
              </a:rPr>
              <a:t>deals </a:t>
            </a:r>
            <a:r>
              <a:rPr dirty="0" sz="1200">
                <a:latin typeface="Times New Roman"/>
                <a:cs typeface="Times New Roman"/>
              </a:rPr>
              <a:t>with the  following </a:t>
            </a:r>
            <a:r>
              <a:rPr dirty="0" sz="1200" spc="-5">
                <a:latin typeface="Times New Roman"/>
                <a:cs typeface="Times New Roman"/>
              </a:rPr>
              <a:t>areas </a:t>
            </a:r>
            <a:r>
              <a:rPr dirty="0" sz="120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study. </a:t>
            </a:r>
            <a:r>
              <a:rPr dirty="0" sz="1200">
                <a:latin typeface="Times New Roman"/>
                <a:cs typeface="Times New Roman"/>
              </a:rPr>
              <a:t>It </a:t>
            </a:r>
            <a:r>
              <a:rPr dirty="0" sz="1200" spc="-5">
                <a:latin typeface="Times New Roman"/>
                <a:cs typeface="Times New Roman"/>
              </a:rPr>
              <a:t>includes:-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700" y="7386319"/>
            <a:ext cx="5758815" cy="286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1200" spc="-5" b="1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EMERGENCE/EVOLUATION </a:t>
            </a:r>
            <a:r>
              <a:rPr dirty="0" u="heavy" sz="1200" b="1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OF</a:t>
            </a:r>
            <a:r>
              <a:rPr dirty="0" u="heavy" sz="1200" spc="-5" b="1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 MACRO-ECONOMICS:-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dirty="0" sz="1200">
                <a:latin typeface="Times New Roman"/>
                <a:cs typeface="Times New Roman"/>
              </a:rPr>
              <a:t>Macro economics is </a:t>
            </a:r>
            <a:r>
              <a:rPr dirty="0" sz="1200" spc="-5">
                <a:latin typeface="Times New Roman"/>
                <a:cs typeface="Times New Roman"/>
              </a:rPr>
              <a:t>dominated two schools </a:t>
            </a:r>
            <a:r>
              <a:rPr dirty="0" sz="1200">
                <a:latin typeface="Times New Roman"/>
                <a:cs typeface="Times New Roman"/>
              </a:rPr>
              <a:t>of thought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like.</a:t>
            </a:r>
            <a:endParaRPr sz="1200">
              <a:latin typeface="Times New Roman"/>
              <a:cs typeface="Times New Roman"/>
            </a:endParaRPr>
          </a:p>
          <a:p>
            <a:pPr marL="469900" indent="-228600">
              <a:lnSpc>
                <a:spcPct val="100000"/>
              </a:lnSpc>
              <a:spcBef>
                <a:spcPts val="1160"/>
              </a:spcBef>
              <a:buFont typeface="Wingdings"/>
              <a:buChar char="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Classical </a:t>
            </a:r>
            <a:r>
              <a:rPr dirty="0" sz="1200" spc="-5">
                <a:latin typeface="Times New Roman"/>
                <a:cs typeface="Times New Roman"/>
              </a:rPr>
              <a:t>School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thought</a:t>
            </a:r>
            <a:endParaRPr sz="1200">
              <a:latin typeface="Times New Roman"/>
              <a:cs typeface="Times New Roman"/>
            </a:endParaRPr>
          </a:p>
          <a:p>
            <a:pPr marL="469900" indent="-228600">
              <a:lnSpc>
                <a:spcPct val="100000"/>
              </a:lnSpc>
              <a:spcBef>
                <a:spcPts val="140"/>
              </a:spcBef>
              <a:buFont typeface="Wingdings"/>
              <a:buChar char=""/>
              <a:tabLst>
                <a:tab pos="469900" algn="l"/>
              </a:tabLst>
            </a:pPr>
            <a:r>
              <a:rPr dirty="0" sz="1200">
                <a:latin typeface="Times New Roman"/>
                <a:cs typeface="Times New Roman"/>
              </a:rPr>
              <a:t>Keynesian </a:t>
            </a:r>
            <a:r>
              <a:rPr dirty="0" sz="1200" spc="-5">
                <a:latin typeface="Times New Roman"/>
                <a:cs typeface="Times New Roman"/>
              </a:rPr>
              <a:t>School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thought</a:t>
            </a:r>
            <a:endParaRPr sz="1200">
              <a:latin typeface="Times New Roman"/>
              <a:cs typeface="Times New Roman"/>
            </a:endParaRPr>
          </a:p>
          <a:p>
            <a:pPr algn="just" marL="241300" marR="5080" indent="-228600">
              <a:lnSpc>
                <a:spcPct val="110200"/>
              </a:lnSpc>
              <a:spcBef>
                <a:spcPts val="990"/>
              </a:spcBef>
            </a:pPr>
            <a:r>
              <a:rPr dirty="0" sz="1200" spc="-5">
                <a:solidFill>
                  <a:srgbClr val="00AF50"/>
                </a:solidFill>
                <a:latin typeface="Times New Roman"/>
                <a:cs typeface="Times New Roman"/>
              </a:rPr>
              <a:t>(A) </a:t>
            </a:r>
            <a:r>
              <a:rPr dirty="0" sz="1200" spc="-5" b="1">
                <a:solidFill>
                  <a:srgbClr val="00AF50"/>
                </a:solidFill>
                <a:latin typeface="Times New Roman"/>
                <a:cs typeface="Times New Roman"/>
              </a:rPr>
              <a:t>Classical School </a:t>
            </a:r>
            <a:r>
              <a:rPr dirty="0" sz="1200" b="1">
                <a:solidFill>
                  <a:srgbClr val="00AF50"/>
                </a:solidFill>
                <a:latin typeface="Times New Roman"/>
                <a:cs typeface="Times New Roman"/>
              </a:rPr>
              <a:t>of </a:t>
            </a:r>
            <a:r>
              <a:rPr dirty="0" sz="1200" spc="-5" b="1">
                <a:solidFill>
                  <a:srgbClr val="00AF50"/>
                </a:solidFill>
                <a:latin typeface="Times New Roman"/>
                <a:cs typeface="Times New Roman"/>
              </a:rPr>
              <a:t>thought: </a:t>
            </a:r>
            <a:r>
              <a:rPr dirty="0" sz="1200">
                <a:latin typeface="Times New Roman"/>
                <a:cs typeface="Times New Roman"/>
              </a:rPr>
              <a:t>- It includes </a:t>
            </a:r>
            <a:r>
              <a:rPr dirty="0" sz="1200" spc="-5">
                <a:latin typeface="Times New Roman"/>
                <a:cs typeface="Times New Roman"/>
              </a:rPr>
              <a:t>economists </a:t>
            </a:r>
            <a:r>
              <a:rPr dirty="0" sz="1200">
                <a:latin typeface="Times New Roman"/>
                <a:cs typeface="Times New Roman"/>
              </a:rPr>
              <a:t>like mill, </a:t>
            </a:r>
            <a:r>
              <a:rPr dirty="0" sz="1200" spc="-5">
                <a:latin typeface="Times New Roman"/>
                <a:cs typeface="Times New Roman"/>
              </a:rPr>
              <a:t>Malthus, </a:t>
            </a:r>
            <a:r>
              <a:rPr dirty="0" sz="1200">
                <a:latin typeface="Times New Roman"/>
                <a:cs typeface="Times New Roman"/>
              </a:rPr>
              <a:t>pigou and  Ricardo. In </a:t>
            </a:r>
            <a:r>
              <a:rPr dirty="0" sz="1200" spc="-5">
                <a:latin typeface="Times New Roman"/>
                <a:cs typeface="Times New Roman"/>
              </a:rPr>
              <a:t>their study </a:t>
            </a:r>
            <a:r>
              <a:rPr dirty="0" sz="120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macroeconomic </a:t>
            </a:r>
            <a:r>
              <a:rPr dirty="0" sz="1200">
                <a:latin typeface="Times New Roman"/>
                <a:cs typeface="Times New Roman"/>
              </a:rPr>
              <a:t>problems the </a:t>
            </a:r>
            <a:r>
              <a:rPr dirty="0" sz="1200" spc="-5">
                <a:latin typeface="Times New Roman"/>
                <a:cs typeface="Times New Roman"/>
              </a:rPr>
              <a:t>classical school advocated </a:t>
            </a:r>
            <a:r>
              <a:rPr dirty="0" sz="1200">
                <a:latin typeface="Times New Roman"/>
                <a:cs typeface="Times New Roman"/>
              </a:rPr>
              <a:t>for a  free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economy.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economy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which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government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interferes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areas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  production, </a:t>
            </a:r>
            <a:r>
              <a:rPr dirty="0" sz="1200" spc="-5">
                <a:latin typeface="Times New Roman"/>
                <a:cs typeface="Times New Roman"/>
              </a:rPr>
              <a:t>consumption </a:t>
            </a:r>
            <a:r>
              <a:rPr dirty="0" sz="120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investment.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270"/>
              </a:lnSpc>
              <a:spcBef>
                <a:spcPts val="1145"/>
              </a:spcBef>
            </a:pPr>
            <a:r>
              <a:rPr dirty="0" sz="1200" b="1">
                <a:solidFill>
                  <a:srgbClr val="C00000"/>
                </a:solidFill>
                <a:latin typeface="Calibri"/>
                <a:cs typeface="Calibri"/>
              </a:rPr>
              <a:t>BY </a:t>
            </a:r>
            <a:r>
              <a:rPr dirty="0" sz="1200" spc="-10" b="1">
                <a:solidFill>
                  <a:srgbClr val="C00000"/>
                </a:solidFill>
                <a:latin typeface="Calibri"/>
                <a:cs typeface="Calibri"/>
              </a:rPr>
              <a:t>=S.R.YADAV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510"/>
              </a:lnSpc>
            </a:pPr>
            <a:r>
              <a:rPr dirty="0" sz="1400" spc="-305" b="1">
                <a:latin typeface="Arial"/>
                <a:cs typeface="Arial"/>
              </a:rPr>
              <a:t>MOB. </a:t>
            </a:r>
            <a:r>
              <a:rPr dirty="0" sz="1400" spc="-355" b="1">
                <a:latin typeface="Arial"/>
                <a:cs typeface="Arial"/>
              </a:rPr>
              <a:t>= </a:t>
            </a:r>
            <a:r>
              <a:rPr dirty="0" sz="1400" spc="-300" b="1">
                <a:latin typeface="Arial"/>
                <a:cs typeface="Arial"/>
              </a:rPr>
              <a:t>8696947358,</a:t>
            </a:r>
            <a:r>
              <a:rPr dirty="0" sz="1400" spc="-245" b="1">
                <a:latin typeface="Arial"/>
                <a:cs typeface="Arial"/>
              </a:rPr>
              <a:t> </a:t>
            </a:r>
            <a:r>
              <a:rPr dirty="0" sz="1400" spc="-315" b="1">
                <a:latin typeface="Arial"/>
                <a:cs typeface="Arial"/>
              </a:rPr>
              <a:t>9887487358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u="sng" sz="9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www.growthrateeconomicsinstitute.com</a:t>
            </a:r>
            <a:r>
              <a:rPr dirty="0" sz="900" spc="-5" b="1">
                <a:latin typeface="Calibri"/>
                <a:cs typeface="Calibri"/>
                <a:hlinkClick r:id="rId2"/>
              </a:rPr>
              <a:t>, </a:t>
            </a:r>
            <a:r>
              <a:rPr dirty="0" u="sng" sz="9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www.growthratecommerce.com</a:t>
            </a:r>
            <a:r>
              <a:rPr dirty="0" sz="900" spc="-5" b="1">
                <a:latin typeface="Calibri"/>
                <a:cs typeface="Calibri"/>
                <a:hlinkClick r:id="rId3"/>
              </a:rPr>
              <a:t>,</a:t>
            </a:r>
            <a:r>
              <a:rPr dirty="0" sz="900" spc="10" b="1">
                <a:latin typeface="Calibri"/>
                <a:cs typeface="Calibri"/>
                <a:hlinkClick r:id="rId3"/>
              </a:rPr>
              <a:t> </a:t>
            </a:r>
            <a:r>
              <a:rPr dirty="0" u="sng" sz="9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4"/>
              </a:rPr>
              <a:t>www.growthrateeconomics.com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566993" y="5970619"/>
            <a:ext cx="2216785" cy="274955"/>
          </a:xfrm>
          <a:custGeom>
            <a:avLst/>
            <a:gdLst/>
            <a:ahLst/>
            <a:cxnLst/>
            <a:rect l="l" t="t" r="r" b="b"/>
            <a:pathLst>
              <a:path w="2216785" h="274954">
                <a:moveTo>
                  <a:pt x="0" y="0"/>
                </a:moveTo>
                <a:lnTo>
                  <a:pt x="0" y="187312"/>
                </a:lnTo>
                <a:lnTo>
                  <a:pt x="2216759" y="187312"/>
                </a:lnTo>
                <a:lnTo>
                  <a:pt x="2216759" y="274866"/>
                </a:lnTo>
              </a:path>
            </a:pathLst>
          </a:custGeom>
          <a:ln w="25400">
            <a:solidFill>
              <a:srgbClr val="F795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66993" y="5970619"/>
            <a:ext cx="1063625" cy="274955"/>
          </a:xfrm>
          <a:custGeom>
            <a:avLst/>
            <a:gdLst/>
            <a:ahLst/>
            <a:cxnLst/>
            <a:rect l="l" t="t" r="r" b="b"/>
            <a:pathLst>
              <a:path w="1063625" h="274954">
                <a:moveTo>
                  <a:pt x="0" y="0"/>
                </a:moveTo>
                <a:lnTo>
                  <a:pt x="0" y="187312"/>
                </a:lnTo>
                <a:lnTo>
                  <a:pt x="1063193" y="187312"/>
                </a:lnTo>
                <a:lnTo>
                  <a:pt x="1063193" y="274866"/>
                </a:lnTo>
              </a:path>
            </a:pathLst>
          </a:custGeom>
          <a:ln w="25400">
            <a:solidFill>
              <a:srgbClr val="F795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75170" y="5970619"/>
            <a:ext cx="92075" cy="274955"/>
          </a:xfrm>
          <a:custGeom>
            <a:avLst/>
            <a:gdLst/>
            <a:ahLst/>
            <a:cxnLst/>
            <a:rect l="l" t="t" r="r" b="b"/>
            <a:pathLst>
              <a:path w="92075" h="274954">
                <a:moveTo>
                  <a:pt x="91821" y="0"/>
                </a:moveTo>
                <a:lnTo>
                  <a:pt x="91821" y="187312"/>
                </a:lnTo>
                <a:lnTo>
                  <a:pt x="0" y="187312"/>
                </a:lnTo>
                <a:lnTo>
                  <a:pt x="0" y="274866"/>
                </a:lnTo>
              </a:path>
            </a:pathLst>
          </a:custGeom>
          <a:ln w="25400">
            <a:solidFill>
              <a:srgbClr val="F795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371451" y="5970619"/>
            <a:ext cx="1195705" cy="274955"/>
          </a:xfrm>
          <a:custGeom>
            <a:avLst/>
            <a:gdLst/>
            <a:ahLst/>
            <a:cxnLst/>
            <a:rect l="l" t="t" r="r" b="b"/>
            <a:pathLst>
              <a:path w="1195704" h="274954">
                <a:moveTo>
                  <a:pt x="1195539" y="0"/>
                </a:moveTo>
                <a:lnTo>
                  <a:pt x="1195539" y="187312"/>
                </a:lnTo>
                <a:lnTo>
                  <a:pt x="0" y="187312"/>
                </a:lnTo>
                <a:lnTo>
                  <a:pt x="0" y="274866"/>
                </a:lnTo>
              </a:path>
            </a:pathLst>
          </a:custGeom>
          <a:ln w="25399">
            <a:solidFill>
              <a:srgbClr val="F795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309834" y="5970619"/>
            <a:ext cx="2257425" cy="274955"/>
          </a:xfrm>
          <a:custGeom>
            <a:avLst/>
            <a:gdLst/>
            <a:ahLst/>
            <a:cxnLst/>
            <a:rect l="l" t="t" r="r" b="b"/>
            <a:pathLst>
              <a:path w="2257425" h="274954">
                <a:moveTo>
                  <a:pt x="2257158" y="0"/>
                </a:moveTo>
                <a:lnTo>
                  <a:pt x="2257158" y="187312"/>
                </a:lnTo>
                <a:lnTo>
                  <a:pt x="0" y="187312"/>
                </a:lnTo>
                <a:lnTo>
                  <a:pt x="0" y="274866"/>
                </a:lnTo>
              </a:path>
            </a:pathLst>
          </a:custGeom>
          <a:ln w="25400">
            <a:solidFill>
              <a:srgbClr val="F795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094433" y="5371439"/>
            <a:ext cx="945515" cy="599440"/>
          </a:xfrm>
          <a:custGeom>
            <a:avLst/>
            <a:gdLst/>
            <a:ahLst/>
            <a:cxnLst/>
            <a:rect l="l" t="t" r="r" b="b"/>
            <a:pathLst>
              <a:path w="945514" h="599439">
                <a:moveTo>
                  <a:pt x="885202" y="0"/>
                </a:moveTo>
                <a:lnTo>
                  <a:pt x="59918" y="0"/>
                </a:lnTo>
                <a:lnTo>
                  <a:pt x="36593" y="4708"/>
                </a:lnTo>
                <a:lnTo>
                  <a:pt x="17548" y="17548"/>
                </a:lnTo>
                <a:lnTo>
                  <a:pt x="4708" y="36593"/>
                </a:lnTo>
                <a:lnTo>
                  <a:pt x="0" y="59918"/>
                </a:lnTo>
                <a:lnTo>
                  <a:pt x="0" y="539254"/>
                </a:lnTo>
                <a:lnTo>
                  <a:pt x="4708" y="562579"/>
                </a:lnTo>
                <a:lnTo>
                  <a:pt x="17548" y="581625"/>
                </a:lnTo>
                <a:lnTo>
                  <a:pt x="36593" y="594465"/>
                </a:lnTo>
                <a:lnTo>
                  <a:pt x="59918" y="599173"/>
                </a:lnTo>
                <a:lnTo>
                  <a:pt x="885202" y="599173"/>
                </a:lnTo>
                <a:lnTo>
                  <a:pt x="908522" y="594465"/>
                </a:lnTo>
                <a:lnTo>
                  <a:pt x="927568" y="581625"/>
                </a:lnTo>
                <a:lnTo>
                  <a:pt x="940411" y="562579"/>
                </a:lnTo>
                <a:lnTo>
                  <a:pt x="945121" y="539254"/>
                </a:lnTo>
                <a:lnTo>
                  <a:pt x="945121" y="59918"/>
                </a:lnTo>
                <a:lnTo>
                  <a:pt x="940411" y="36593"/>
                </a:lnTo>
                <a:lnTo>
                  <a:pt x="927568" y="17548"/>
                </a:lnTo>
                <a:lnTo>
                  <a:pt x="908522" y="4708"/>
                </a:lnTo>
                <a:lnTo>
                  <a:pt x="885202" y="0"/>
                </a:lnTo>
                <a:close/>
              </a:path>
            </a:pathLst>
          </a:custGeom>
          <a:solidFill>
            <a:srgbClr val="8063A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094433" y="5371439"/>
            <a:ext cx="945515" cy="599440"/>
          </a:xfrm>
          <a:custGeom>
            <a:avLst/>
            <a:gdLst/>
            <a:ahLst/>
            <a:cxnLst/>
            <a:rect l="l" t="t" r="r" b="b"/>
            <a:pathLst>
              <a:path w="945514" h="599439">
                <a:moveTo>
                  <a:pt x="0" y="59918"/>
                </a:moveTo>
                <a:lnTo>
                  <a:pt x="4708" y="36593"/>
                </a:lnTo>
                <a:lnTo>
                  <a:pt x="17548" y="17548"/>
                </a:lnTo>
                <a:lnTo>
                  <a:pt x="36593" y="4708"/>
                </a:lnTo>
                <a:lnTo>
                  <a:pt x="59918" y="0"/>
                </a:lnTo>
                <a:lnTo>
                  <a:pt x="885202" y="0"/>
                </a:lnTo>
                <a:lnTo>
                  <a:pt x="908522" y="4708"/>
                </a:lnTo>
                <a:lnTo>
                  <a:pt x="927568" y="17548"/>
                </a:lnTo>
                <a:lnTo>
                  <a:pt x="940411" y="36593"/>
                </a:lnTo>
                <a:lnTo>
                  <a:pt x="945121" y="59918"/>
                </a:lnTo>
                <a:lnTo>
                  <a:pt x="945121" y="539254"/>
                </a:lnTo>
                <a:lnTo>
                  <a:pt x="940411" y="562579"/>
                </a:lnTo>
                <a:lnTo>
                  <a:pt x="927568" y="581625"/>
                </a:lnTo>
                <a:lnTo>
                  <a:pt x="908522" y="594465"/>
                </a:lnTo>
                <a:lnTo>
                  <a:pt x="885202" y="599173"/>
                </a:lnTo>
                <a:lnTo>
                  <a:pt x="59918" y="599173"/>
                </a:lnTo>
                <a:lnTo>
                  <a:pt x="36593" y="594465"/>
                </a:lnTo>
                <a:lnTo>
                  <a:pt x="17548" y="581625"/>
                </a:lnTo>
                <a:lnTo>
                  <a:pt x="4708" y="562579"/>
                </a:lnTo>
                <a:lnTo>
                  <a:pt x="0" y="539254"/>
                </a:lnTo>
                <a:lnTo>
                  <a:pt x="0" y="59918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199447" y="5471201"/>
            <a:ext cx="945515" cy="599440"/>
          </a:xfrm>
          <a:custGeom>
            <a:avLst/>
            <a:gdLst/>
            <a:ahLst/>
            <a:cxnLst/>
            <a:rect l="l" t="t" r="r" b="b"/>
            <a:pathLst>
              <a:path w="945514" h="599439">
                <a:moveTo>
                  <a:pt x="885202" y="0"/>
                </a:moveTo>
                <a:lnTo>
                  <a:pt x="59918" y="0"/>
                </a:lnTo>
                <a:lnTo>
                  <a:pt x="36593" y="4708"/>
                </a:lnTo>
                <a:lnTo>
                  <a:pt x="17548" y="17548"/>
                </a:lnTo>
                <a:lnTo>
                  <a:pt x="4708" y="36593"/>
                </a:lnTo>
                <a:lnTo>
                  <a:pt x="0" y="59918"/>
                </a:lnTo>
                <a:lnTo>
                  <a:pt x="0" y="539254"/>
                </a:lnTo>
                <a:lnTo>
                  <a:pt x="4708" y="562579"/>
                </a:lnTo>
                <a:lnTo>
                  <a:pt x="17548" y="581625"/>
                </a:lnTo>
                <a:lnTo>
                  <a:pt x="36593" y="594465"/>
                </a:lnTo>
                <a:lnTo>
                  <a:pt x="59918" y="599173"/>
                </a:lnTo>
                <a:lnTo>
                  <a:pt x="885202" y="599173"/>
                </a:lnTo>
                <a:lnTo>
                  <a:pt x="908522" y="594465"/>
                </a:lnTo>
                <a:lnTo>
                  <a:pt x="927568" y="581625"/>
                </a:lnTo>
                <a:lnTo>
                  <a:pt x="940411" y="562579"/>
                </a:lnTo>
                <a:lnTo>
                  <a:pt x="945121" y="539254"/>
                </a:lnTo>
                <a:lnTo>
                  <a:pt x="945121" y="59918"/>
                </a:lnTo>
                <a:lnTo>
                  <a:pt x="940411" y="36593"/>
                </a:lnTo>
                <a:lnTo>
                  <a:pt x="927568" y="17548"/>
                </a:lnTo>
                <a:lnTo>
                  <a:pt x="908522" y="4708"/>
                </a:lnTo>
                <a:lnTo>
                  <a:pt x="885202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199447" y="5471201"/>
            <a:ext cx="945515" cy="599440"/>
          </a:xfrm>
          <a:custGeom>
            <a:avLst/>
            <a:gdLst/>
            <a:ahLst/>
            <a:cxnLst/>
            <a:rect l="l" t="t" r="r" b="b"/>
            <a:pathLst>
              <a:path w="945514" h="599439">
                <a:moveTo>
                  <a:pt x="0" y="59918"/>
                </a:moveTo>
                <a:lnTo>
                  <a:pt x="4708" y="36593"/>
                </a:lnTo>
                <a:lnTo>
                  <a:pt x="17548" y="17548"/>
                </a:lnTo>
                <a:lnTo>
                  <a:pt x="36593" y="4708"/>
                </a:lnTo>
                <a:lnTo>
                  <a:pt x="59918" y="0"/>
                </a:lnTo>
                <a:lnTo>
                  <a:pt x="885202" y="0"/>
                </a:lnTo>
                <a:lnTo>
                  <a:pt x="908522" y="4708"/>
                </a:lnTo>
                <a:lnTo>
                  <a:pt x="927568" y="17548"/>
                </a:lnTo>
                <a:lnTo>
                  <a:pt x="940411" y="36593"/>
                </a:lnTo>
                <a:lnTo>
                  <a:pt x="945121" y="59918"/>
                </a:lnTo>
                <a:lnTo>
                  <a:pt x="945121" y="539254"/>
                </a:lnTo>
                <a:lnTo>
                  <a:pt x="940411" y="562579"/>
                </a:lnTo>
                <a:lnTo>
                  <a:pt x="927568" y="581625"/>
                </a:lnTo>
                <a:lnTo>
                  <a:pt x="908522" y="594465"/>
                </a:lnTo>
                <a:lnTo>
                  <a:pt x="885202" y="599173"/>
                </a:lnTo>
                <a:lnTo>
                  <a:pt x="59918" y="599173"/>
                </a:lnTo>
                <a:lnTo>
                  <a:pt x="36593" y="594465"/>
                </a:lnTo>
                <a:lnTo>
                  <a:pt x="17548" y="581625"/>
                </a:lnTo>
                <a:lnTo>
                  <a:pt x="4708" y="562579"/>
                </a:lnTo>
                <a:lnTo>
                  <a:pt x="0" y="539254"/>
                </a:lnTo>
                <a:lnTo>
                  <a:pt x="0" y="59918"/>
                </a:lnTo>
                <a:close/>
              </a:path>
            </a:pathLst>
          </a:custGeom>
          <a:ln w="25400">
            <a:solidFill>
              <a:srgbClr val="8063A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3241158" y="5675001"/>
            <a:ext cx="86042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latin typeface="Calibri"/>
                <a:cs typeface="Calibri"/>
              </a:rPr>
              <a:t>Macro-Economics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77674" y="6245492"/>
            <a:ext cx="864869" cy="626110"/>
          </a:xfrm>
          <a:custGeom>
            <a:avLst/>
            <a:gdLst/>
            <a:ahLst/>
            <a:cxnLst/>
            <a:rect l="l" t="t" r="r" b="b"/>
            <a:pathLst>
              <a:path w="864869" h="626109">
                <a:moveTo>
                  <a:pt x="801751" y="0"/>
                </a:moveTo>
                <a:lnTo>
                  <a:pt x="62572" y="0"/>
                </a:lnTo>
                <a:lnTo>
                  <a:pt x="38217" y="4917"/>
                </a:lnTo>
                <a:lnTo>
                  <a:pt x="18327" y="18327"/>
                </a:lnTo>
                <a:lnTo>
                  <a:pt x="4917" y="38217"/>
                </a:lnTo>
                <a:lnTo>
                  <a:pt x="0" y="62572"/>
                </a:lnTo>
                <a:lnTo>
                  <a:pt x="0" y="563181"/>
                </a:lnTo>
                <a:lnTo>
                  <a:pt x="4917" y="587537"/>
                </a:lnTo>
                <a:lnTo>
                  <a:pt x="18327" y="607426"/>
                </a:lnTo>
                <a:lnTo>
                  <a:pt x="38217" y="620836"/>
                </a:lnTo>
                <a:lnTo>
                  <a:pt x="62572" y="625754"/>
                </a:lnTo>
                <a:lnTo>
                  <a:pt x="801751" y="625754"/>
                </a:lnTo>
                <a:lnTo>
                  <a:pt x="826106" y="620836"/>
                </a:lnTo>
                <a:lnTo>
                  <a:pt x="845996" y="607426"/>
                </a:lnTo>
                <a:lnTo>
                  <a:pt x="859406" y="587537"/>
                </a:lnTo>
                <a:lnTo>
                  <a:pt x="864323" y="563181"/>
                </a:lnTo>
                <a:lnTo>
                  <a:pt x="864323" y="62572"/>
                </a:lnTo>
                <a:lnTo>
                  <a:pt x="859406" y="38217"/>
                </a:lnTo>
                <a:lnTo>
                  <a:pt x="845996" y="18327"/>
                </a:lnTo>
                <a:lnTo>
                  <a:pt x="826106" y="4917"/>
                </a:lnTo>
                <a:lnTo>
                  <a:pt x="801751" y="0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877674" y="6245492"/>
            <a:ext cx="864869" cy="626110"/>
          </a:xfrm>
          <a:custGeom>
            <a:avLst/>
            <a:gdLst/>
            <a:ahLst/>
            <a:cxnLst/>
            <a:rect l="l" t="t" r="r" b="b"/>
            <a:pathLst>
              <a:path w="864869" h="626109">
                <a:moveTo>
                  <a:pt x="0" y="62572"/>
                </a:moveTo>
                <a:lnTo>
                  <a:pt x="4917" y="38217"/>
                </a:lnTo>
                <a:lnTo>
                  <a:pt x="18327" y="18327"/>
                </a:lnTo>
                <a:lnTo>
                  <a:pt x="38217" y="4917"/>
                </a:lnTo>
                <a:lnTo>
                  <a:pt x="62572" y="0"/>
                </a:lnTo>
                <a:lnTo>
                  <a:pt x="801751" y="0"/>
                </a:lnTo>
                <a:lnTo>
                  <a:pt x="826106" y="4917"/>
                </a:lnTo>
                <a:lnTo>
                  <a:pt x="845996" y="18327"/>
                </a:lnTo>
                <a:lnTo>
                  <a:pt x="859406" y="38217"/>
                </a:lnTo>
                <a:lnTo>
                  <a:pt x="864323" y="62572"/>
                </a:lnTo>
                <a:lnTo>
                  <a:pt x="864323" y="563181"/>
                </a:lnTo>
                <a:lnTo>
                  <a:pt x="859406" y="587537"/>
                </a:lnTo>
                <a:lnTo>
                  <a:pt x="845996" y="607426"/>
                </a:lnTo>
                <a:lnTo>
                  <a:pt x="826106" y="620836"/>
                </a:lnTo>
                <a:lnTo>
                  <a:pt x="801751" y="625754"/>
                </a:lnTo>
                <a:lnTo>
                  <a:pt x="62572" y="625754"/>
                </a:lnTo>
                <a:lnTo>
                  <a:pt x="38217" y="620836"/>
                </a:lnTo>
                <a:lnTo>
                  <a:pt x="18327" y="607426"/>
                </a:lnTo>
                <a:lnTo>
                  <a:pt x="4917" y="587537"/>
                </a:lnTo>
                <a:lnTo>
                  <a:pt x="0" y="563181"/>
                </a:lnTo>
                <a:lnTo>
                  <a:pt x="0" y="62572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982686" y="6345256"/>
            <a:ext cx="864869" cy="626110"/>
          </a:xfrm>
          <a:custGeom>
            <a:avLst/>
            <a:gdLst/>
            <a:ahLst/>
            <a:cxnLst/>
            <a:rect l="l" t="t" r="r" b="b"/>
            <a:pathLst>
              <a:path w="864869" h="626109">
                <a:moveTo>
                  <a:pt x="801751" y="0"/>
                </a:moveTo>
                <a:lnTo>
                  <a:pt x="62572" y="0"/>
                </a:lnTo>
                <a:lnTo>
                  <a:pt x="38217" y="4917"/>
                </a:lnTo>
                <a:lnTo>
                  <a:pt x="18327" y="18327"/>
                </a:lnTo>
                <a:lnTo>
                  <a:pt x="4917" y="38217"/>
                </a:lnTo>
                <a:lnTo>
                  <a:pt x="0" y="62572"/>
                </a:lnTo>
                <a:lnTo>
                  <a:pt x="0" y="563181"/>
                </a:lnTo>
                <a:lnTo>
                  <a:pt x="4917" y="587537"/>
                </a:lnTo>
                <a:lnTo>
                  <a:pt x="18327" y="607426"/>
                </a:lnTo>
                <a:lnTo>
                  <a:pt x="38217" y="620836"/>
                </a:lnTo>
                <a:lnTo>
                  <a:pt x="62572" y="625754"/>
                </a:lnTo>
                <a:lnTo>
                  <a:pt x="801751" y="625754"/>
                </a:lnTo>
                <a:lnTo>
                  <a:pt x="826106" y="620836"/>
                </a:lnTo>
                <a:lnTo>
                  <a:pt x="845996" y="607426"/>
                </a:lnTo>
                <a:lnTo>
                  <a:pt x="859406" y="587537"/>
                </a:lnTo>
                <a:lnTo>
                  <a:pt x="864323" y="563181"/>
                </a:lnTo>
                <a:lnTo>
                  <a:pt x="864323" y="62572"/>
                </a:lnTo>
                <a:lnTo>
                  <a:pt x="859406" y="38217"/>
                </a:lnTo>
                <a:lnTo>
                  <a:pt x="845996" y="18327"/>
                </a:lnTo>
                <a:lnTo>
                  <a:pt x="826106" y="4917"/>
                </a:lnTo>
                <a:lnTo>
                  <a:pt x="801751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982686" y="6345256"/>
            <a:ext cx="864869" cy="626110"/>
          </a:xfrm>
          <a:custGeom>
            <a:avLst/>
            <a:gdLst/>
            <a:ahLst/>
            <a:cxnLst/>
            <a:rect l="l" t="t" r="r" b="b"/>
            <a:pathLst>
              <a:path w="864869" h="626109">
                <a:moveTo>
                  <a:pt x="0" y="62572"/>
                </a:moveTo>
                <a:lnTo>
                  <a:pt x="4917" y="38217"/>
                </a:lnTo>
                <a:lnTo>
                  <a:pt x="18327" y="18327"/>
                </a:lnTo>
                <a:lnTo>
                  <a:pt x="38217" y="4917"/>
                </a:lnTo>
                <a:lnTo>
                  <a:pt x="62572" y="0"/>
                </a:lnTo>
                <a:lnTo>
                  <a:pt x="801751" y="0"/>
                </a:lnTo>
                <a:lnTo>
                  <a:pt x="826106" y="4917"/>
                </a:lnTo>
                <a:lnTo>
                  <a:pt x="845996" y="18327"/>
                </a:lnTo>
                <a:lnTo>
                  <a:pt x="859406" y="38217"/>
                </a:lnTo>
                <a:lnTo>
                  <a:pt x="864323" y="62572"/>
                </a:lnTo>
                <a:lnTo>
                  <a:pt x="864323" y="563181"/>
                </a:lnTo>
                <a:lnTo>
                  <a:pt x="859406" y="587537"/>
                </a:lnTo>
                <a:lnTo>
                  <a:pt x="845996" y="607426"/>
                </a:lnTo>
                <a:lnTo>
                  <a:pt x="826106" y="620836"/>
                </a:lnTo>
                <a:lnTo>
                  <a:pt x="801751" y="625754"/>
                </a:lnTo>
                <a:lnTo>
                  <a:pt x="62572" y="625754"/>
                </a:lnTo>
                <a:lnTo>
                  <a:pt x="38217" y="620836"/>
                </a:lnTo>
                <a:lnTo>
                  <a:pt x="18327" y="607426"/>
                </a:lnTo>
                <a:lnTo>
                  <a:pt x="4917" y="587537"/>
                </a:lnTo>
                <a:lnTo>
                  <a:pt x="0" y="563181"/>
                </a:lnTo>
                <a:lnTo>
                  <a:pt x="0" y="62572"/>
                </a:lnTo>
                <a:close/>
              </a:path>
            </a:pathLst>
          </a:custGeom>
          <a:ln w="25400">
            <a:solidFill>
              <a:srgbClr val="F795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126745" y="6374033"/>
            <a:ext cx="574040" cy="54102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algn="ctr" marL="12700" marR="5080" indent="635">
              <a:lnSpc>
                <a:spcPct val="92000"/>
              </a:lnSpc>
              <a:spcBef>
                <a:spcPts val="185"/>
              </a:spcBef>
            </a:pPr>
            <a:r>
              <a:rPr dirty="0" sz="900">
                <a:latin typeface="Calibri"/>
                <a:cs typeface="Calibri"/>
              </a:rPr>
              <a:t>National  </a:t>
            </a:r>
            <a:r>
              <a:rPr dirty="0" sz="900" spc="-5">
                <a:latin typeface="Calibri"/>
                <a:cs typeface="Calibri"/>
              </a:rPr>
              <a:t>Income</a:t>
            </a:r>
            <a:r>
              <a:rPr dirty="0" sz="900" spc="-85">
                <a:latin typeface="Calibri"/>
                <a:cs typeface="Calibri"/>
              </a:rPr>
              <a:t> </a:t>
            </a:r>
            <a:r>
              <a:rPr dirty="0" sz="900" spc="5">
                <a:latin typeface="Calibri"/>
                <a:cs typeface="Calibri"/>
              </a:rPr>
              <a:t>and  </a:t>
            </a:r>
            <a:r>
              <a:rPr dirty="0" sz="900" spc="-10">
                <a:latin typeface="Calibri"/>
                <a:cs typeface="Calibri"/>
              </a:rPr>
              <a:t>Related  </a:t>
            </a:r>
            <a:r>
              <a:rPr dirty="0" sz="900" spc="-5">
                <a:latin typeface="Calibri"/>
                <a:cs typeface="Calibri"/>
              </a:rPr>
              <a:t>Aggregates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952030" y="6245483"/>
            <a:ext cx="839469" cy="600710"/>
          </a:xfrm>
          <a:custGeom>
            <a:avLst/>
            <a:gdLst/>
            <a:ahLst/>
            <a:cxnLst/>
            <a:rect l="l" t="t" r="r" b="b"/>
            <a:pathLst>
              <a:path w="839469" h="600709">
                <a:moveTo>
                  <a:pt x="778840" y="0"/>
                </a:moveTo>
                <a:lnTo>
                  <a:pt x="60020" y="0"/>
                </a:lnTo>
                <a:lnTo>
                  <a:pt x="36658" y="4716"/>
                </a:lnTo>
                <a:lnTo>
                  <a:pt x="17579" y="17579"/>
                </a:lnTo>
                <a:lnTo>
                  <a:pt x="4716" y="36658"/>
                </a:lnTo>
                <a:lnTo>
                  <a:pt x="0" y="60020"/>
                </a:lnTo>
                <a:lnTo>
                  <a:pt x="0" y="540143"/>
                </a:lnTo>
                <a:lnTo>
                  <a:pt x="4716" y="563503"/>
                </a:lnTo>
                <a:lnTo>
                  <a:pt x="17579" y="582577"/>
                </a:lnTo>
                <a:lnTo>
                  <a:pt x="36658" y="595436"/>
                </a:lnTo>
                <a:lnTo>
                  <a:pt x="60020" y="600151"/>
                </a:lnTo>
                <a:lnTo>
                  <a:pt x="778840" y="600151"/>
                </a:lnTo>
                <a:lnTo>
                  <a:pt x="802194" y="595436"/>
                </a:lnTo>
                <a:lnTo>
                  <a:pt x="821269" y="582577"/>
                </a:lnTo>
                <a:lnTo>
                  <a:pt x="834131" y="563503"/>
                </a:lnTo>
                <a:lnTo>
                  <a:pt x="838847" y="540143"/>
                </a:lnTo>
                <a:lnTo>
                  <a:pt x="838847" y="60020"/>
                </a:lnTo>
                <a:lnTo>
                  <a:pt x="834131" y="36658"/>
                </a:lnTo>
                <a:lnTo>
                  <a:pt x="821269" y="17579"/>
                </a:lnTo>
                <a:lnTo>
                  <a:pt x="802194" y="4716"/>
                </a:lnTo>
                <a:lnTo>
                  <a:pt x="778840" y="0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952030" y="6245483"/>
            <a:ext cx="839469" cy="600710"/>
          </a:xfrm>
          <a:custGeom>
            <a:avLst/>
            <a:gdLst/>
            <a:ahLst/>
            <a:cxnLst/>
            <a:rect l="l" t="t" r="r" b="b"/>
            <a:pathLst>
              <a:path w="839469" h="600709">
                <a:moveTo>
                  <a:pt x="0" y="60020"/>
                </a:moveTo>
                <a:lnTo>
                  <a:pt x="4716" y="36658"/>
                </a:lnTo>
                <a:lnTo>
                  <a:pt x="17579" y="17579"/>
                </a:lnTo>
                <a:lnTo>
                  <a:pt x="36658" y="4716"/>
                </a:lnTo>
                <a:lnTo>
                  <a:pt x="60020" y="0"/>
                </a:lnTo>
                <a:lnTo>
                  <a:pt x="778840" y="0"/>
                </a:lnTo>
                <a:lnTo>
                  <a:pt x="802194" y="4716"/>
                </a:lnTo>
                <a:lnTo>
                  <a:pt x="821269" y="17579"/>
                </a:lnTo>
                <a:lnTo>
                  <a:pt x="834131" y="36658"/>
                </a:lnTo>
                <a:lnTo>
                  <a:pt x="838847" y="60020"/>
                </a:lnTo>
                <a:lnTo>
                  <a:pt x="838847" y="540143"/>
                </a:lnTo>
                <a:lnTo>
                  <a:pt x="834131" y="563503"/>
                </a:lnTo>
                <a:lnTo>
                  <a:pt x="821269" y="582577"/>
                </a:lnTo>
                <a:lnTo>
                  <a:pt x="802194" y="595436"/>
                </a:lnTo>
                <a:lnTo>
                  <a:pt x="778840" y="600151"/>
                </a:lnTo>
                <a:lnTo>
                  <a:pt x="60020" y="600151"/>
                </a:lnTo>
                <a:lnTo>
                  <a:pt x="36658" y="595436"/>
                </a:lnTo>
                <a:lnTo>
                  <a:pt x="17579" y="582577"/>
                </a:lnTo>
                <a:lnTo>
                  <a:pt x="4716" y="563503"/>
                </a:lnTo>
                <a:lnTo>
                  <a:pt x="0" y="540143"/>
                </a:lnTo>
                <a:lnTo>
                  <a:pt x="0" y="60020"/>
                </a:lnTo>
                <a:close/>
              </a:path>
            </a:pathLst>
          </a:custGeom>
          <a:ln w="2539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057043" y="6345247"/>
            <a:ext cx="839469" cy="600710"/>
          </a:xfrm>
          <a:custGeom>
            <a:avLst/>
            <a:gdLst/>
            <a:ahLst/>
            <a:cxnLst/>
            <a:rect l="l" t="t" r="r" b="b"/>
            <a:pathLst>
              <a:path w="839469" h="600709">
                <a:moveTo>
                  <a:pt x="778840" y="0"/>
                </a:moveTo>
                <a:lnTo>
                  <a:pt x="60020" y="0"/>
                </a:lnTo>
                <a:lnTo>
                  <a:pt x="36658" y="4716"/>
                </a:lnTo>
                <a:lnTo>
                  <a:pt x="17579" y="17579"/>
                </a:lnTo>
                <a:lnTo>
                  <a:pt x="4716" y="36658"/>
                </a:lnTo>
                <a:lnTo>
                  <a:pt x="0" y="60020"/>
                </a:lnTo>
                <a:lnTo>
                  <a:pt x="0" y="540143"/>
                </a:lnTo>
                <a:lnTo>
                  <a:pt x="4716" y="563503"/>
                </a:lnTo>
                <a:lnTo>
                  <a:pt x="17579" y="582577"/>
                </a:lnTo>
                <a:lnTo>
                  <a:pt x="36658" y="595436"/>
                </a:lnTo>
                <a:lnTo>
                  <a:pt x="60020" y="600151"/>
                </a:lnTo>
                <a:lnTo>
                  <a:pt x="778840" y="600151"/>
                </a:lnTo>
                <a:lnTo>
                  <a:pt x="802194" y="595436"/>
                </a:lnTo>
                <a:lnTo>
                  <a:pt x="821269" y="582577"/>
                </a:lnTo>
                <a:lnTo>
                  <a:pt x="834131" y="563503"/>
                </a:lnTo>
                <a:lnTo>
                  <a:pt x="838847" y="540143"/>
                </a:lnTo>
                <a:lnTo>
                  <a:pt x="838847" y="60020"/>
                </a:lnTo>
                <a:lnTo>
                  <a:pt x="834131" y="36658"/>
                </a:lnTo>
                <a:lnTo>
                  <a:pt x="821269" y="17579"/>
                </a:lnTo>
                <a:lnTo>
                  <a:pt x="802194" y="4716"/>
                </a:lnTo>
                <a:lnTo>
                  <a:pt x="778840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057043" y="6345247"/>
            <a:ext cx="839469" cy="600710"/>
          </a:xfrm>
          <a:custGeom>
            <a:avLst/>
            <a:gdLst/>
            <a:ahLst/>
            <a:cxnLst/>
            <a:rect l="l" t="t" r="r" b="b"/>
            <a:pathLst>
              <a:path w="839469" h="600709">
                <a:moveTo>
                  <a:pt x="0" y="60020"/>
                </a:moveTo>
                <a:lnTo>
                  <a:pt x="4716" y="36658"/>
                </a:lnTo>
                <a:lnTo>
                  <a:pt x="17579" y="17579"/>
                </a:lnTo>
                <a:lnTo>
                  <a:pt x="36658" y="4716"/>
                </a:lnTo>
                <a:lnTo>
                  <a:pt x="60020" y="0"/>
                </a:lnTo>
                <a:lnTo>
                  <a:pt x="778840" y="0"/>
                </a:lnTo>
                <a:lnTo>
                  <a:pt x="802194" y="4716"/>
                </a:lnTo>
                <a:lnTo>
                  <a:pt x="821269" y="17579"/>
                </a:lnTo>
                <a:lnTo>
                  <a:pt x="834131" y="36658"/>
                </a:lnTo>
                <a:lnTo>
                  <a:pt x="838847" y="60020"/>
                </a:lnTo>
                <a:lnTo>
                  <a:pt x="838847" y="540143"/>
                </a:lnTo>
                <a:lnTo>
                  <a:pt x="834131" y="563503"/>
                </a:lnTo>
                <a:lnTo>
                  <a:pt x="821269" y="582577"/>
                </a:lnTo>
                <a:lnTo>
                  <a:pt x="802194" y="595436"/>
                </a:lnTo>
                <a:lnTo>
                  <a:pt x="778840" y="600151"/>
                </a:lnTo>
                <a:lnTo>
                  <a:pt x="60020" y="600151"/>
                </a:lnTo>
                <a:lnTo>
                  <a:pt x="36658" y="595436"/>
                </a:lnTo>
                <a:lnTo>
                  <a:pt x="17579" y="582577"/>
                </a:lnTo>
                <a:lnTo>
                  <a:pt x="4716" y="563503"/>
                </a:lnTo>
                <a:lnTo>
                  <a:pt x="0" y="540143"/>
                </a:lnTo>
                <a:lnTo>
                  <a:pt x="0" y="60020"/>
                </a:lnTo>
                <a:close/>
              </a:path>
            </a:pathLst>
          </a:custGeom>
          <a:ln w="25399">
            <a:solidFill>
              <a:srgbClr val="F795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2197829" y="6486768"/>
            <a:ext cx="556260" cy="28956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93345" marR="5080" indent="-81280">
              <a:lnSpc>
                <a:spcPts val="1000"/>
              </a:lnSpc>
              <a:spcBef>
                <a:spcPts val="200"/>
              </a:spcBef>
            </a:pPr>
            <a:r>
              <a:rPr dirty="0" sz="900" spc="-5">
                <a:latin typeface="Calibri"/>
                <a:cs typeface="Calibri"/>
              </a:rPr>
              <a:t>Money</a:t>
            </a:r>
            <a:r>
              <a:rPr dirty="0" sz="900" spc="-70">
                <a:latin typeface="Calibri"/>
                <a:cs typeface="Calibri"/>
              </a:rPr>
              <a:t> </a:t>
            </a:r>
            <a:r>
              <a:rPr dirty="0" sz="900" spc="5">
                <a:latin typeface="Calibri"/>
                <a:cs typeface="Calibri"/>
              </a:rPr>
              <a:t>and  </a:t>
            </a:r>
            <a:r>
              <a:rPr dirty="0" sz="900" spc="-5">
                <a:latin typeface="Calibri"/>
                <a:cs typeface="Calibri"/>
              </a:rPr>
              <a:t>Banking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002606" y="6245483"/>
            <a:ext cx="945515" cy="600710"/>
          </a:xfrm>
          <a:custGeom>
            <a:avLst/>
            <a:gdLst/>
            <a:ahLst/>
            <a:cxnLst/>
            <a:rect l="l" t="t" r="r" b="b"/>
            <a:pathLst>
              <a:path w="945514" h="600709">
                <a:moveTo>
                  <a:pt x="885101" y="0"/>
                </a:moveTo>
                <a:lnTo>
                  <a:pt x="60020" y="0"/>
                </a:lnTo>
                <a:lnTo>
                  <a:pt x="36658" y="4716"/>
                </a:lnTo>
                <a:lnTo>
                  <a:pt x="17579" y="17579"/>
                </a:lnTo>
                <a:lnTo>
                  <a:pt x="4716" y="36658"/>
                </a:lnTo>
                <a:lnTo>
                  <a:pt x="0" y="60020"/>
                </a:lnTo>
                <a:lnTo>
                  <a:pt x="0" y="540143"/>
                </a:lnTo>
                <a:lnTo>
                  <a:pt x="4716" y="563503"/>
                </a:lnTo>
                <a:lnTo>
                  <a:pt x="17579" y="582577"/>
                </a:lnTo>
                <a:lnTo>
                  <a:pt x="36658" y="595436"/>
                </a:lnTo>
                <a:lnTo>
                  <a:pt x="60020" y="600151"/>
                </a:lnTo>
                <a:lnTo>
                  <a:pt x="885101" y="600151"/>
                </a:lnTo>
                <a:lnTo>
                  <a:pt x="908463" y="595436"/>
                </a:lnTo>
                <a:lnTo>
                  <a:pt x="927541" y="582577"/>
                </a:lnTo>
                <a:lnTo>
                  <a:pt x="940404" y="563503"/>
                </a:lnTo>
                <a:lnTo>
                  <a:pt x="945121" y="540143"/>
                </a:lnTo>
                <a:lnTo>
                  <a:pt x="945121" y="60020"/>
                </a:lnTo>
                <a:lnTo>
                  <a:pt x="940404" y="36658"/>
                </a:lnTo>
                <a:lnTo>
                  <a:pt x="927541" y="17579"/>
                </a:lnTo>
                <a:lnTo>
                  <a:pt x="908463" y="4716"/>
                </a:lnTo>
                <a:lnTo>
                  <a:pt x="885101" y="0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002606" y="6245483"/>
            <a:ext cx="945515" cy="600710"/>
          </a:xfrm>
          <a:custGeom>
            <a:avLst/>
            <a:gdLst/>
            <a:ahLst/>
            <a:cxnLst/>
            <a:rect l="l" t="t" r="r" b="b"/>
            <a:pathLst>
              <a:path w="945514" h="600709">
                <a:moveTo>
                  <a:pt x="0" y="60020"/>
                </a:moveTo>
                <a:lnTo>
                  <a:pt x="4716" y="36658"/>
                </a:lnTo>
                <a:lnTo>
                  <a:pt x="17579" y="17579"/>
                </a:lnTo>
                <a:lnTo>
                  <a:pt x="36658" y="4716"/>
                </a:lnTo>
                <a:lnTo>
                  <a:pt x="60020" y="0"/>
                </a:lnTo>
                <a:lnTo>
                  <a:pt x="885101" y="0"/>
                </a:lnTo>
                <a:lnTo>
                  <a:pt x="908463" y="4716"/>
                </a:lnTo>
                <a:lnTo>
                  <a:pt x="927541" y="17579"/>
                </a:lnTo>
                <a:lnTo>
                  <a:pt x="940404" y="36658"/>
                </a:lnTo>
                <a:lnTo>
                  <a:pt x="945121" y="60020"/>
                </a:lnTo>
                <a:lnTo>
                  <a:pt x="945121" y="540143"/>
                </a:lnTo>
                <a:lnTo>
                  <a:pt x="940404" y="563503"/>
                </a:lnTo>
                <a:lnTo>
                  <a:pt x="927541" y="582577"/>
                </a:lnTo>
                <a:lnTo>
                  <a:pt x="908463" y="595436"/>
                </a:lnTo>
                <a:lnTo>
                  <a:pt x="885101" y="600151"/>
                </a:lnTo>
                <a:lnTo>
                  <a:pt x="60020" y="600151"/>
                </a:lnTo>
                <a:lnTo>
                  <a:pt x="36658" y="595436"/>
                </a:lnTo>
                <a:lnTo>
                  <a:pt x="17579" y="582577"/>
                </a:lnTo>
                <a:lnTo>
                  <a:pt x="4716" y="563503"/>
                </a:lnTo>
                <a:lnTo>
                  <a:pt x="0" y="540143"/>
                </a:lnTo>
                <a:lnTo>
                  <a:pt x="0" y="6002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107618" y="6345247"/>
            <a:ext cx="945515" cy="600710"/>
          </a:xfrm>
          <a:custGeom>
            <a:avLst/>
            <a:gdLst/>
            <a:ahLst/>
            <a:cxnLst/>
            <a:rect l="l" t="t" r="r" b="b"/>
            <a:pathLst>
              <a:path w="945514" h="600709">
                <a:moveTo>
                  <a:pt x="885101" y="0"/>
                </a:moveTo>
                <a:lnTo>
                  <a:pt x="60020" y="0"/>
                </a:lnTo>
                <a:lnTo>
                  <a:pt x="36658" y="4716"/>
                </a:lnTo>
                <a:lnTo>
                  <a:pt x="17579" y="17579"/>
                </a:lnTo>
                <a:lnTo>
                  <a:pt x="4716" y="36658"/>
                </a:lnTo>
                <a:lnTo>
                  <a:pt x="0" y="60020"/>
                </a:lnTo>
                <a:lnTo>
                  <a:pt x="0" y="540143"/>
                </a:lnTo>
                <a:lnTo>
                  <a:pt x="4716" y="563503"/>
                </a:lnTo>
                <a:lnTo>
                  <a:pt x="17579" y="582577"/>
                </a:lnTo>
                <a:lnTo>
                  <a:pt x="36658" y="595436"/>
                </a:lnTo>
                <a:lnTo>
                  <a:pt x="60020" y="600151"/>
                </a:lnTo>
                <a:lnTo>
                  <a:pt x="885101" y="600151"/>
                </a:lnTo>
                <a:lnTo>
                  <a:pt x="908463" y="595436"/>
                </a:lnTo>
                <a:lnTo>
                  <a:pt x="927541" y="582577"/>
                </a:lnTo>
                <a:lnTo>
                  <a:pt x="940404" y="563503"/>
                </a:lnTo>
                <a:lnTo>
                  <a:pt x="945121" y="540143"/>
                </a:lnTo>
                <a:lnTo>
                  <a:pt x="945121" y="60020"/>
                </a:lnTo>
                <a:lnTo>
                  <a:pt x="940404" y="36658"/>
                </a:lnTo>
                <a:lnTo>
                  <a:pt x="927541" y="17579"/>
                </a:lnTo>
                <a:lnTo>
                  <a:pt x="908463" y="4716"/>
                </a:lnTo>
                <a:lnTo>
                  <a:pt x="885101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107618" y="6345247"/>
            <a:ext cx="945515" cy="600710"/>
          </a:xfrm>
          <a:custGeom>
            <a:avLst/>
            <a:gdLst/>
            <a:ahLst/>
            <a:cxnLst/>
            <a:rect l="l" t="t" r="r" b="b"/>
            <a:pathLst>
              <a:path w="945514" h="600709">
                <a:moveTo>
                  <a:pt x="0" y="60020"/>
                </a:moveTo>
                <a:lnTo>
                  <a:pt x="4716" y="36658"/>
                </a:lnTo>
                <a:lnTo>
                  <a:pt x="17579" y="17579"/>
                </a:lnTo>
                <a:lnTo>
                  <a:pt x="36658" y="4716"/>
                </a:lnTo>
                <a:lnTo>
                  <a:pt x="60020" y="0"/>
                </a:lnTo>
                <a:lnTo>
                  <a:pt x="885101" y="0"/>
                </a:lnTo>
                <a:lnTo>
                  <a:pt x="908463" y="4716"/>
                </a:lnTo>
                <a:lnTo>
                  <a:pt x="927541" y="17579"/>
                </a:lnTo>
                <a:lnTo>
                  <a:pt x="940404" y="36658"/>
                </a:lnTo>
                <a:lnTo>
                  <a:pt x="945121" y="60020"/>
                </a:lnTo>
                <a:lnTo>
                  <a:pt x="945121" y="540143"/>
                </a:lnTo>
                <a:lnTo>
                  <a:pt x="940404" y="563503"/>
                </a:lnTo>
                <a:lnTo>
                  <a:pt x="927541" y="582577"/>
                </a:lnTo>
                <a:lnTo>
                  <a:pt x="908463" y="595436"/>
                </a:lnTo>
                <a:lnTo>
                  <a:pt x="885101" y="600151"/>
                </a:lnTo>
                <a:lnTo>
                  <a:pt x="60020" y="600151"/>
                </a:lnTo>
                <a:lnTo>
                  <a:pt x="36658" y="595436"/>
                </a:lnTo>
                <a:lnTo>
                  <a:pt x="17579" y="582577"/>
                </a:lnTo>
                <a:lnTo>
                  <a:pt x="4716" y="563503"/>
                </a:lnTo>
                <a:lnTo>
                  <a:pt x="0" y="540143"/>
                </a:lnTo>
                <a:lnTo>
                  <a:pt x="0" y="60020"/>
                </a:lnTo>
                <a:close/>
              </a:path>
            </a:pathLst>
          </a:custGeom>
          <a:ln w="25400">
            <a:solidFill>
              <a:srgbClr val="F795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3164602" y="6423998"/>
            <a:ext cx="828040" cy="41402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algn="ctr" marL="12700" marR="5080">
              <a:lnSpc>
                <a:spcPct val="91700"/>
              </a:lnSpc>
              <a:spcBef>
                <a:spcPts val="190"/>
              </a:spcBef>
            </a:pPr>
            <a:r>
              <a:rPr dirty="0" sz="900" spc="-5">
                <a:latin typeface="Calibri"/>
                <a:cs typeface="Calibri"/>
              </a:rPr>
              <a:t>Determination</a:t>
            </a:r>
            <a:r>
              <a:rPr dirty="0" sz="900" spc="-5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of  </a:t>
            </a:r>
            <a:r>
              <a:rPr dirty="0" sz="900" spc="-5">
                <a:latin typeface="Calibri"/>
                <a:cs typeface="Calibri"/>
              </a:rPr>
              <a:t>Income </a:t>
            </a:r>
            <a:r>
              <a:rPr dirty="0" sz="900" spc="5">
                <a:latin typeface="Calibri"/>
                <a:cs typeface="Calibri"/>
              </a:rPr>
              <a:t>and  </a:t>
            </a:r>
            <a:r>
              <a:rPr dirty="0" sz="900" spc="-5">
                <a:latin typeface="Calibri"/>
                <a:cs typeface="Calibri"/>
              </a:rPr>
              <a:t>Employment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157628" y="6245483"/>
            <a:ext cx="945515" cy="600710"/>
          </a:xfrm>
          <a:custGeom>
            <a:avLst/>
            <a:gdLst/>
            <a:ahLst/>
            <a:cxnLst/>
            <a:rect l="l" t="t" r="r" b="b"/>
            <a:pathLst>
              <a:path w="945514" h="600709">
                <a:moveTo>
                  <a:pt x="885101" y="0"/>
                </a:moveTo>
                <a:lnTo>
                  <a:pt x="60020" y="0"/>
                </a:lnTo>
                <a:lnTo>
                  <a:pt x="36658" y="4716"/>
                </a:lnTo>
                <a:lnTo>
                  <a:pt x="17579" y="17579"/>
                </a:lnTo>
                <a:lnTo>
                  <a:pt x="4716" y="36658"/>
                </a:lnTo>
                <a:lnTo>
                  <a:pt x="0" y="60020"/>
                </a:lnTo>
                <a:lnTo>
                  <a:pt x="0" y="540143"/>
                </a:lnTo>
                <a:lnTo>
                  <a:pt x="4716" y="563503"/>
                </a:lnTo>
                <a:lnTo>
                  <a:pt x="17579" y="582577"/>
                </a:lnTo>
                <a:lnTo>
                  <a:pt x="36658" y="595436"/>
                </a:lnTo>
                <a:lnTo>
                  <a:pt x="60020" y="600151"/>
                </a:lnTo>
                <a:lnTo>
                  <a:pt x="885101" y="600151"/>
                </a:lnTo>
                <a:lnTo>
                  <a:pt x="908463" y="595436"/>
                </a:lnTo>
                <a:lnTo>
                  <a:pt x="927541" y="582577"/>
                </a:lnTo>
                <a:lnTo>
                  <a:pt x="940404" y="563503"/>
                </a:lnTo>
                <a:lnTo>
                  <a:pt x="945121" y="540143"/>
                </a:lnTo>
                <a:lnTo>
                  <a:pt x="945121" y="60020"/>
                </a:lnTo>
                <a:lnTo>
                  <a:pt x="940404" y="36658"/>
                </a:lnTo>
                <a:lnTo>
                  <a:pt x="927541" y="17579"/>
                </a:lnTo>
                <a:lnTo>
                  <a:pt x="908463" y="4716"/>
                </a:lnTo>
                <a:lnTo>
                  <a:pt x="885101" y="0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157628" y="6245483"/>
            <a:ext cx="945515" cy="600710"/>
          </a:xfrm>
          <a:custGeom>
            <a:avLst/>
            <a:gdLst/>
            <a:ahLst/>
            <a:cxnLst/>
            <a:rect l="l" t="t" r="r" b="b"/>
            <a:pathLst>
              <a:path w="945514" h="600709">
                <a:moveTo>
                  <a:pt x="0" y="60020"/>
                </a:moveTo>
                <a:lnTo>
                  <a:pt x="4716" y="36658"/>
                </a:lnTo>
                <a:lnTo>
                  <a:pt x="17579" y="17579"/>
                </a:lnTo>
                <a:lnTo>
                  <a:pt x="36658" y="4716"/>
                </a:lnTo>
                <a:lnTo>
                  <a:pt x="60020" y="0"/>
                </a:lnTo>
                <a:lnTo>
                  <a:pt x="885101" y="0"/>
                </a:lnTo>
                <a:lnTo>
                  <a:pt x="908463" y="4716"/>
                </a:lnTo>
                <a:lnTo>
                  <a:pt x="927541" y="17579"/>
                </a:lnTo>
                <a:lnTo>
                  <a:pt x="940404" y="36658"/>
                </a:lnTo>
                <a:lnTo>
                  <a:pt x="945121" y="60020"/>
                </a:lnTo>
                <a:lnTo>
                  <a:pt x="945121" y="540143"/>
                </a:lnTo>
                <a:lnTo>
                  <a:pt x="940404" y="563503"/>
                </a:lnTo>
                <a:lnTo>
                  <a:pt x="927541" y="582577"/>
                </a:lnTo>
                <a:lnTo>
                  <a:pt x="908463" y="595436"/>
                </a:lnTo>
                <a:lnTo>
                  <a:pt x="885101" y="600151"/>
                </a:lnTo>
                <a:lnTo>
                  <a:pt x="60020" y="600151"/>
                </a:lnTo>
                <a:lnTo>
                  <a:pt x="36658" y="595436"/>
                </a:lnTo>
                <a:lnTo>
                  <a:pt x="17579" y="582577"/>
                </a:lnTo>
                <a:lnTo>
                  <a:pt x="4716" y="563503"/>
                </a:lnTo>
                <a:lnTo>
                  <a:pt x="0" y="540143"/>
                </a:lnTo>
                <a:lnTo>
                  <a:pt x="0" y="6002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262640" y="6345247"/>
            <a:ext cx="945515" cy="600710"/>
          </a:xfrm>
          <a:custGeom>
            <a:avLst/>
            <a:gdLst/>
            <a:ahLst/>
            <a:cxnLst/>
            <a:rect l="l" t="t" r="r" b="b"/>
            <a:pathLst>
              <a:path w="945514" h="600709">
                <a:moveTo>
                  <a:pt x="885101" y="0"/>
                </a:moveTo>
                <a:lnTo>
                  <a:pt x="60020" y="0"/>
                </a:lnTo>
                <a:lnTo>
                  <a:pt x="36658" y="4716"/>
                </a:lnTo>
                <a:lnTo>
                  <a:pt x="17579" y="17579"/>
                </a:lnTo>
                <a:lnTo>
                  <a:pt x="4716" y="36658"/>
                </a:lnTo>
                <a:lnTo>
                  <a:pt x="0" y="60020"/>
                </a:lnTo>
                <a:lnTo>
                  <a:pt x="0" y="540143"/>
                </a:lnTo>
                <a:lnTo>
                  <a:pt x="4716" y="563503"/>
                </a:lnTo>
                <a:lnTo>
                  <a:pt x="17579" y="582577"/>
                </a:lnTo>
                <a:lnTo>
                  <a:pt x="36658" y="595436"/>
                </a:lnTo>
                <a:lnTo>
                  <a:pt x="60020" y="600151"/>
                </a:lnTo>
                <a:lnTo>
                  <a:pt x="885101" y="600151"/>
                </a:lnTo>
                <a:lnTo>
                  <a:pt x="908463" y="595436"/>
                </a:lnTo>
                <a:lnTo>
                  <a:pt x="927541" y="582577"/>
                </a:lnTo>
                <a:lnTo>
                  <a:pt x="940404" y="563503"/>
                </a:lnTo>
                <a:lnTo>
                  <a:pt x="945121" y="540143"/>
                </a:lnTo>
                <a:lnTo>
                  <a:pt x="945121" y="60020"/>
                </a:lnTo>
                <a:lnTo>
                  <a:pt x="940404" y="36658"/>
                </a:lnTo>
                <a:lnTo>
                  <a:pt x="927541" y="17579"/>
                </a:lnTo>
                <a:lnTo>
                  <a:pt x="908463" y="4716"/>
                </a:lnTo>
                <a:lnTo>
                  <a:pt x="885101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262640" y="6345247"/>
            <a:ext cx="945515" cy="600710"/>
          </a:xfrm>
          <a:custGeom>
            <a:avLst/>
            <a:gdLst/>
            <a:ahLst/>
            <a:cxnLst/>
            <a:rect l="l" t="t" r="r" b="b"/>
            <a:pathLst>
              <a:path w="945514" h="600709">
                <a:moveTo>
                  <a:pt x="0" y="60020"/>
                </a:moveTo>
                <a:lnTo>
                  <a:pt x="4716" y="36658"/>
                </a:lnTo>
                <a:lnTo>
                  <a:pt x="17579" y="17579"/>
                </a:lnTo>
                <a:lnTo>
                  <a:pt x="36658" y="4716"/>
                </a:lnTo>
                <a:lnTo>
                  <a:pt x="60020" y="0"/>
                </a:lnTo>
                <a:lnTo>
                  <a:pt x="885101" y="0"/>
                </a:lnTo>
                <a:lnTo>
                  <a:pt x="908463" y="4716"/>
                </a:lnTo>
                <a:lnTo>
                  <a:pt x="927541" y="17579"/>
                </a:lnTo>
                <a:lnTo>
                  <a:pt x="940404" y="36658"/>
                </a:lnTo>
                <a:lnTo>
                  <a:pt x="945121" y="60020"/>
                </a:lnTo>
                <a:lnTo>
                  <a:pt x="945121" y="540143"/>
                </a:lnTo>
                <a:lnTo>
                  <a:pt x="940404" y="563503"/>
                </a:lnTo>
                <a:lnTo>
                  <a:pt x="927541" y="582577"/>
                </a:lnTo>
                <a:lnTo>
                  <a:pt x="908463" y="595436"/>
                </a:lnTo>
                <a:lnTo>
                  <a:pt x="885101" y="600151"/>
                </a:lnTo>
                <a:lnTo>
                  <a:pt x="60020" y="600151"/>
                </a:lnTo>
                <a:lnTo>
                  <a:pt x="36658" y="595436"/>
                </a:lnTo>
                <a:lnTo>
                  <a:pt x="17579" y="582577"/>
                </a:lnTo>
                <a:lnTo>
                  <a:pt x="4716" y="563503"/>
                </a:lnTo>
                <a:lnTo>
                  <a:pt x="0" y="540143"/>
                </a:lnTo>
                <a:lnTo>
                  <a:pt x="0" y="60020"/>
                </a:lnTo>
                <a:close/>
              </a:path>
            </a:pathLst>
          </a:custGeom>
          <a:ln w="25400">
            <a:solidFill>
              <a:srgbClr val="F795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4365261" y="6423998"/>
            <a:ext cx="741045" cy="41402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algn="ctr" marL="12065" marR="5080" indent="-1270">
              <a:lnSpc>
                <a:spcPct val="91700"/>
              </a:lnSpc>
              <a:spcBef>
                <a:spcPts val="190"/>
              </a:spcBef>
            </a:pPr>
            <a:r>
              <a:rPr dirty="0" sz="900" spc="-5">
                <a:latin typeface="Calibri"/>
                <a:cs typeface="Calibri"/>
              </a:rPr>
              <a:t>Government  Budget </a:t>
            </a:r>
            <a:r>
              <a:rPr dirty="0" sz="900">
                <a:latin typeface="Calibri"/>
                <a:cs typeface="Calibri"/>
              </a:rPr>
              <a:t>and</a:t>
            </a:r>
            <a:r>
              <a:rPr dirty="0" sz="900" spc="-7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the  Economy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311194" y="6245483"/>
            <a:ext cx="945515" cy="600710"/>
          </a:xfrm>
          <a:custGeom>
            <a:avLst/>
            <a:gdLst/>
            <a:ahLst/>
            <a:cxnLst/>
            <a:rect l="l" t="t" r="r" b="b"/>
            <a:pathLst>
              <a:path w="945514" h="600709">
                <a:moveTo>
                  <a:pt x="885101" y="0"/>
                </a:moveTo>
                <a:lnTo>
                  <a:pt x="60020" y="0"/>
                </a:lnTo>
                <a:lnTo>
                  <a:pt x="36658" y="4716"/>
                </a:lnTo>
                <a:lnTo>
                  <a:pt x="17579" y="17579"/>
                </a:lnTo>
                <a:lnTo>
                  <a:pt x="4716" y="36658"/>
                </a:lnTo>
                <a:lnTo>
                  <a:pt x="0" y="60020"/>
                </a:lnTo>
                <a:lnTo>
                  <a:pt x="0" y="540143"/>
                </a:lnTo>
                <a:lnTo>
                  <a:pt x="4716" y="563503"/>
                </a:lnTo>
                <a:lnTo>
                  <a:pt x="17579" y="582577"/>
                </a:lnTo>
                <a:lnTo>
                  <a:pt x="36658" y="595436"/>
                </a:lnTo>
                <a:lnTo>
                  <a:pt x="60020" y="600151"/>
                </a:lnTo>
                <a:lnTo>
                  <a:pt x="885101" y="600151"/>
                </a:lnTo>
                <a:lnTo>
                  <a:pt x="908463" y="595436"/>
                </a:lnTo>
                <a:lnTo>
                  <a:pt x="927541" y="582577"/>
                </a:lnTo>
                <a:lnTo>
                  <a:pt x="940404" y="563503"/>
                </a:lnTo>
                <a:lnTo>
                  <a:pt x="945121" y="540143"/>
                </a:lnTo>
                <a:lnTo>
                  <a:pt x="945121" y="60020"/>
                </a:lnTo>
                <a:lnTo>
                  <a:pt x="940404" y="36658"/>
                </a:lnTo>
                <a:lnTo>
                  <a:pt x="927541" y="17579"/>
                </a:lnTo>
                <a:lnTo>
                  <a:pt x="908463" y="4716"/>
                </a:lnTo>
                <a:lnTo>
                  <a:pt x="885101" y="0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311194" y="6245483"/>
            <a:ext cx="945515" cy="600710"/>
          </a:xfrm>
          <a:custGeom>
            <a:avLst/>
            <a:gdLst/>
            <a:ahLst/>
            <a:cxnLst/>
            <a:rect l="l" t="t" r="r" b="b"/>
            <a:pathLst>
              <a:path w="945514" h="600709">
                <a:moveTo>
                  <a:pt x="0" y="60020"/>
                </a:moveTo>
                <a:lnTo>
                  <a:pt x="4716" y="36658"/>
                </a:lnTo>
                <a:lnTo>
                  <a:pt x="17579" y="17579"/>
                </a:lnTo>
                <a:lnTo>
                  <a:pt x="36658" y="4716"/>
                </a:lnTo>
                <a:lnTo>
                  <a:pt x="60020" y="0"/>
                </a:lnTo>
                <a:lnTo>
                  <a:pt x="885101" y="0"/>
                </a:lnTo>
                <a:lnTo>
                  <a:pt x="908463" y="4716"/>
                </a:lnTo>
                <a:lnTo>
                  <a:pt x="927541" y="17579"/>
                </a:lnTo>
                <a:lnTo>
                  <a:pt x="940404" y="36658"/>
                </a:lnTo>
                <a:lnTo>
                  <a:pt x="945121" y="60020"/>
                </a:lnTo>
                <a:lnTo>
                  <a:pt x="945121" y="540143"/>
                </a:lnTo>
                <a:lnTo>
                  <a:pt x="940404" y="563503"/>
                </a:lnTo>
                <a:lnTo>
                  <a:pt x="927541" y="582577"/>
                </a:lnTo>
                <a:lnTo>
                  <a:pt x="908463" y="595436"/>
                </a:lnTo>
                <a:lnTo>
                  <a:pt x="885101" y="600151"/>
                </a:lnTo>
                <a:lnTo>
                  <a:pt x="60020" y="600151"/>
                </a:lnTo>
                <a:lnTo>
                  <a:pt x="36658" y="595436"/>
                </a:lnTo>
                <a:lnTo>
                  <a:pt x="17579" y="582577"/>
                </a:lnTo>
                <a:lnTo>
                  <a:pt x="4716" y="563503"/>
                </a:lnTo>
                <a:lnTo>
                  <a:pt x="0" y="540143"/>
                </a:lnTo>
                <a:lnTo>
                  <a:pt x="0" y="6002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416206" y="6345247"/>
            <a:ext cx="945515" cy="600710"/>
          </a:xfrm>
          <a:custGeom>
            <a:avLst/>
            <a:gdLst/>
            <a:ahLst/>
            <a:cxnLst/>
            <a:rect l="l" t="t" r="r" b="b"/>
            <a:pathLst>
              <a:path w="945514" h="600709">
                <a:moveTo>
                  <a:pt x="885101" y="0"/>
                </a:moveTo>
                <a:lnTo>
                  <a:pt x="60020" y="0"/>
                </a:lnTo>
                <a:lnTo>
                  <a:pt x="36658" y="4716"/>
                </a:lnTo>
                <a:lnTo>
                  <a:pt x="17579" y="17579"/>
                </a:lnTo>
                <a:lnTo>
                  <a:pt x="4716" y="36658"/>
                </a:lnTo>
                <a:lnTo>
                  <a:pt x="0" y="60020"/>
                </a:lnTo>
                <a:lnTo>
                  <a:pt x="0" y="540143"/>
                </a:lnTo>
                <a:lnTo>
                  <a:pt x="4716" y="563503"/>
                </a:lnTo>
                <a:lnTo>
                  <a:pt x="17579" y="582577"/>
                </a:lnTo>
                <a:lnTo>
                  <a:pt x="36658" y="595436"/>
                </a:lnTo>
                <a:lnTo>
                  <a:pt x="60020" y="600151"/>
                </a:lnTo>
                <a:lnTo>
                  <a:pt x="885101" y="600151"/>
                </a:lnTo>
                <a:lnTo>
                  <a:pt x="908463" y="595436"/>
                </a:lnTo>
                <a:lnTo>
                  <a:pt x="927541" y="582577"/>
                </a:lnTo>
                <a:lnTo>
                  <a:pt x="940404" y="563503"/>
                </a:lnTo>
                <a:lnTo>
                  <a:pt x="945121" y="540143"/>
                </a:lnTo>
                <a:lnTo>
                  <a:pt x="945121" y="60020"/>
                </a:lnTo>
                <a:lnTo>
                  <a:pt x="940404" y="36658"/>
                </a:lnTo>
                <a:lnTo>
                  <a:pt x="927541" y="17579"/>
                </a:lnTo>
                <a:lnTo>
                  <a:pt x="908463" y="4716"/>
                </a:lnTo>
                <a:lnTo>
                  <a:pt x="885101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416206" y="6345247"/>
            <a:ext cx="945515" cy="600710"/>
          </a:xfrm>
          <a:custGeom>
            <a:avLst/>
            <a:gdLst/>
            <a:ahLst/>
            <a:cxnLst/>
            <a:rect l="l" t="t" r="r" b="b"/>
            <a:pathLst>
              <a:path w="945514" h="600709">
                <a:moveTo>
                  <a:pt x="0" y="60020"/>
                </a:moveTo>
                <a:lnTo>
                  <a:pt x="4716" y="36658"/>
                </a:lnTo>
                <a:lnTo>
                  <a:pt x="17579" y="17579"/>
                </a:lnTo>
                <a:lnTo>
                  <a:pt x="36658" y="4716"/>
                </a:lnTo>
                <a:lnTo>
                  <a:pt x="60020" y="0"/>
                </a:lnTo>
                <a:lnTo>
                  <a:pt x="885101" y="0"/>
                </a:lnTo>
                <a:lnTo>
                  <a:pt x="908463" y="4716"/>
                </a:lnTo>
                <a:lnTo>
                  <a:pt x="927541" y="17579"/>
                </a:lnTo>
                <a:lnTo>
                  <a:pt x="940404" y="36658"/>
                </a:lnTo>
                <a:lnTo>
                  <a:pt x="945121" y="60020"/>
                </a:lnTo>
                <a:lnTo>
                  <a:pt x="945121" y="540143"/>
                </a:lnTo>
                <a:lnTo>
                  <a:pt x="940404" y="563503"/>
                </a:lnTo>
                <a:lnTo>
                  <a:pt x="927541" y="582577"/>
                </a:lnTo>
                <a:lnTo>
                  <a:pt x="908463" y="595436"/>
                </a:lnTo>
                <a:lnTo>
                  <a:pt x="885101" y="600151"/>
                </a:lnTo>
                <a:lnTo>
                  <a:pt x="60020" y="600151"/>
                </a:lnTo>
                <a:lnTo>
                  <a:pt x="36658" y="595436"/>
                </a:lnTo>
                <a:lnTo>
                  <a:pt x="17579" y="582577"/>
                </a:lnTo>
                <a:lnTo>
                  <a:pt x="4716" y="563503"/>
                </a:lnTo>
                <a:lnTo>
                  <a:pt x="0" y="540143"/>
                </a:lnTo>
                <a:lnTo>
                  <a:pt x="0" y="60020"/>
                </a:lnTo>
                <a:close/>
              </a:path>
            </a:pathLst>
          </a:custGeom>
          <a:ln w="25400">
            <a:solidFill>
              <a:srgbClr val="F795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5633177" y="6486768"/>
            <a:ext cx="510540" cy="28956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24765" marR="5080" indent="-12700">
              <a:lnSpc>
                <a:spcPts val="1000"/>
              </a:lnSpc>
              <a:spcBef>
                <a:spcPts val="200"/>
              </a:spcBef>
            </a:pPr>
            <a:r>
              <a:rPr dirty="0" sz="900" spc="-5">
                <a:latin typeface="Calibri"/>
                <a:cs typeface="Calibri"/>
              </a:rPr>
              <a:t>Balance</a:t>
            </a:r>
            <a:r>
              <a:rPr dirty="0" sz="900" spc="-7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of  </a:t>
            </a:r>
            <a:r>
              <a:rPr dirty="0" sz="900" spc="-5">
                <a:latin typeface="Calibri"/>
                <a:cs typeface="Calibri"/>
              </a:rPr>
              <a:t>payments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342900" y="1030985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0"/>
                </a:moveTo>
                <a:lnTo>
                  <a:pt x="35458" y="0"/>
                </a:lnTo>
                <a:lnTo>
                  <a:pt x="35458" y="35725"/>
                </a:lnTo>
                <a:lnTo>
                  <a:pt x="0" y="3572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42900" y="1030985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0"/>
                </a:moveTo>
                <a:lnTo>
                  <a:pt x="35458" y="0"/>
                </a:lnTo>
                <a:lnTo>
                  <a:pt x="35458" y="35725"/>
                </a:lnTo>
                <a:lnTo>
                  <a:pt x="0" y="3572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42900" y="342899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0"/>
                </a:moveTo>
                <a:lnTo>
                  <a:pt x="35458" y="0"/>
                </a:lnTo>
                <a:lnTo>
                  <a:pt x="35458" y="35458"/>
                </a:lnTo>
                <a:lnTo>
                  <a:pt x="0" y="3545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42900" y="342899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0"/>
                </a:moveTo>
                <a:lnTo>
                  <a:pt x="35458" y="0"/>
                </a:lnTo>
                <a:lnTo>
                  <a:pt x="35458" y="35458"/>
                </a:lnTo>
                <a:lnTo>
                  <a:pt x="0" y="3545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5777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577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57461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746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69145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6914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80829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8082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92513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9251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04197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0419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15881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1588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27565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2756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39249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3924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50933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5093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162617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16261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74301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7430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185985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18598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197669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9766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209353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20935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221037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22103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232721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23272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244405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24440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256089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25608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267773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26777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279457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27945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291141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29114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302825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30282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314509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31450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326193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32619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337877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33787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349561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34956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361245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36124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372929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37292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384613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38461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396297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39629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407981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40798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4198057" y="10309861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4198057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4317438" y="10309861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4317437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4436816" y="10309861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4436817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455618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455618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467556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467556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479494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479494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491432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491432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503370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503370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515308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515308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527246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527246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539184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539184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551122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551122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563060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563060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574998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574998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586936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586936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598874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598874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610812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610812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622750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622750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634688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634688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646626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646626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658564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658564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670502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670502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682440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682440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694378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6943790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706316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706316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4577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4577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5746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5746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6914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6914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8082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8082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92513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9251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10419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10419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11588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11588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12756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12756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13924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13924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150933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15093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16261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16261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17430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17430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18598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18598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19766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19766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209353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20935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22103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22103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23272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23272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24440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24440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25608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25608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267773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26777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27945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27945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29114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29114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30282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30282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31450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31450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3261935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32619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33787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33787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34956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34956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36124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36124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37292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37292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3846135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38461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39629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39629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40798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40798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419804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419804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431742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431742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443680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443680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455618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455618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467556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467556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479494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479494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491432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491432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503370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503370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515308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515308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527246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527246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539184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539184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551122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551122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563060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563060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574998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574998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586936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586936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598874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598874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610812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610812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622750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622750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634688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634688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646626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646626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658564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658564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6705027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670502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682440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682440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694378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6943790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706316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706316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7180580" y="10309859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0"/>
                </a:moveTo>
                <a:lnTo>
                  <a:pt x="35725" y="0"/>
                </a:lnTo>
                <a:lnTo>
                  <a:pt x="35725" y="35725"/>
                </a:lnTo>
                <a:lnTo>
                  <a:pt x="0" y="3572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7180580" y="10309859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0"/>
                </a:moveTo>
                <a:lnTo>
                  <a:pt x="35725" y="0"/>
                </a:lnTo>
                <a:lnTo>
                  <a:pt x="35725" y="35725"/>
                </a:lnTo>
                <a:lnTo>
                  <a:pt x="0" y="3572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7180580" y="342899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0" y="0"/>
                </a:moveTo>
                <a:lnTo>
                  <a:pt x="35725" y="0"/>
                </a:lnTo>
                <a:lnTo>
                  <a:pt x="35725" y="35458"/>
                </a:lnTo>
                <a:lnTo>
                  <a:pt x="0" y="3545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7180580" y="342899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0" y="0"/>
                </a:moveTo>
                <a:lnTo>
                  <a:pt x="35725" y="0"/>
                </a:lnTo>
                <a:lnTo>
                  <a:pt x="35725" y="35458"/>
                </a:lnTo>
                <a:lnTo>
                  <a:pt x="0" y="3545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7180580" y="4577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9" y="0"/>
                </a:lnTo>
                <a:lnTo>
                  <a:pt x="35719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7180580" y="4577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7180580" y="5746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9" y="0"/>
                </a:lnTo>
                <a:lnTo>
                  <a:pt x="35719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7180580" y="5746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7180581" y="6914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7180580" y="6914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7180580" y="8082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7180580" y="8082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7180579" y="9251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7180580" y="9251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7180580" y="10419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7180580" y="10419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7180581" y="11588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7" y="0"/>
                </a:lnTo>
                <a:lnTo>
                  <a:pt x="35717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7180580" y="11588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7180580" y="12756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7180580" y="12756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7180581" y="13924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7180580" y="13924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7180580" y="15093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7180580" y="15093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7180580" y="16261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9" y="0"/>
                </a:lnTo>
                <a:lnTo>
                  <a:pt x="35719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7180580" y="16261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7180581" y="17430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7" y="0"/>
                </a:lnTo>
                <a:lnTo>
                  <a:pt x="35717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7180580" y="17430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7180579" y="1859857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9" y="0"/>
                </a:lnTo>
                <a:lnTo>
                  <a:pt x="35719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7180580" y="18598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7180580" y="1976697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9" y="0"/>
                </a:lnTo>
                <a:lnTo>
                  <a:pt x="35719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7180580" y="19766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7180581" y="20935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7180580" y="20935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7180580" y="2210377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9" y="0"/>
                </a:lnTo>
                <a:lnTo>
                  <a:pt x="35719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7180580" y="22103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7180579" y="23272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20" y="0"/>
                </a:lnTo>
                <a:lnTo>
                  <a:pt x="35720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7180580" y="23272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7180580" y="24440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7180580" y="24440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7180580" y="25608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7" y="0"/>
                </a:lnTo>
                <a:lnTo>
                  <a:pt x="35717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7180580" y="25608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7180581" y="26777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6" y="0"/>
                </a:lnTo>
                <a:lnTo>
                  <a:pt x="35716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7180580" y="26777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7180579" y="27945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7180580" y="27945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7180581" y="29114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7180580" y="29114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7180581" y="30282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7180580" y="30282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7180580" y="31450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7180580" y="31450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7180579" y="32619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9" y="0"/>
                </a:lnTo>
                <a:lnTo>
                  <a:pt x="35719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7180580" y="32619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7180581" y="33787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7180580" y="33787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7180580" y="34956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7180580" y="34956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7180580" y="36124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7180580" y="36124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7180580" y="37292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7180580" y="37292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7180580" y="38461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7180580" y="38461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7180580" y="39629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7180580" y="39629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7180580" y="40798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7180580" y="40798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7180580" y="41966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7180580" y="41966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7180580" y="43134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7180580" y="43134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7180580" y="44303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7180580" y="44303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7180580" y="45471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7180580" y="45471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7180580" y="46640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7180580" y="46640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7180580" y="47808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7180580" y="47808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7180580" y="48976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7180580" y="48976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7180580" y="50145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7180580" y="50145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7180580" y="51313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7180580" y="51313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7180580" y="52482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/>
          <p:nvPr/>
        </p:nvSpPr>
        <p:spPr>
          <a:xfrm>
            <a:off x="7180580" y="52482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/>
          <p:nvPr/>
        </p:nvSpPr>
        <p:spPr>
          <a:xfrm>
            <a:off x="7180580" y="53650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/>
          <p:nvPr/>
        </p:nvSpPr>
        <p:spPr>
          <a:xfrm>
            <a:off x="7180580" y="53650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1" name="object 361"/>
          <p:cNvSpPr/>
          <p:nvPr/>
        </p:nvSpPr>
        <p:spPr>
          <a:xfrm>
            <a:off x="7180580" y="54818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/>
          <p:nvPr/>
        </p:nvSpPr>
        <p:spPr>
          <a:xfrm>
            <a:off x="7180580" y="54818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3" name="object 363"/>
          <p:cNvSpPr/>
          <p:nvPr/>
        </p:nvSpPr>
        <p:spPr>
          <a:xfrm>
            <a:off x="7180580" y="55987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4" name="object 364"/>
          <p:cNvSpPr/>
          <p:nvPr/>
        </p:nvSpPr>
        <p:spPr>
          <a:xfrm>
            <a:off x="7180580" y="55987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5" name="object 365"/>
          <p:cNvSpPr/>
          <p:nvPr/>
        </p:nvSpPr>
        <p:spPr>
          <a:xfrm>
            <a:off x="7180580" y="57155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6" name="object 366"/>
          <p:cNvSpPr/>
          <p:nvPr/>
        </p:nvSpPr>
        <p:spPr>
          <a:xfrm>
            <a:off x="7180580" y="57155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7" name="object 367"/>
          <p:cNvSpPr/>
          <p:nvPr/>
        </p:nvSpPr>
        <p:spPr>
          <a:xfrm>
            <a:off x="7180580" y="58324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8" name="object 368"/>
          <p:cNvSpPr/>
          <p:nvPr/>
        </p:nvSpPr>
        <p:spPr>
          <a:xfrm>
            <a:off x="7180580" y="58324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9" name="object 369"/>
          <p:cNvSpPr/>
          <p:nvPr/>
        </p:nvSpPr>
        <p:spPr>
          <a:xfrm>
            <a:off x="7180580" y="59492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0" name="object 370"/>
          <p:cNvSpPr/>
          <p:nvPr/>
        </p:nvSpPr>
        <p:spPr>
          <a:xfrm>
            <a:off x="7180580" y="59492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1" name="object 371"/>
          <p:cNvSpPr/>
          <p:nvPr/>
        </p:nvSpPr>
        <p:spPr>
          <a:xfrm>
            <a:off x="7180580" y="60660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2" name="object 372"/>
          <p:cNvSpPr/>
          <p:nvPr/>
        </p:nvSpPr>
        <p:spPr>
          <a:xfrm>
            <a:off x="7180580" y="60660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3" name="object 373"/>
          <p:cNvSpPr/>
          <p:nvPr/>
        </p:nvSpPr>
        <p:spPr>
          <a:xfrm>
            <a:off x="7180580" y="61829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4" name="object 374"/>
          <p:cNvSpPr/>
          <p:nvPr/>
        </p:nvSpPr>
        <p:spPr>
          <a:xfrm>
            <a:off x="7180580" y="61829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5" name="object 375"/>
          <p:cNvSpPr/>
          <p:nvPr/>
        </p:nvSpPr>
        <p:spPr>
          <a:xfrm>
            <a:off x="7180580" y="62997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6" name="object 376"/>
          <p:cNvSpPr/>
          <p:nvPr/>
        </p:nvSpPr>
        <p:spPr>
          <a:xfrm>
            <a:off x="7180580" y="62997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7" name="object 377"/>
          <p:cNvSpPr/>
          <p:nvPr/>
        </p:nvSpPr>
        <p:spPr>
          <a:xfrm>
            <a:off x="7180580" y="64166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8" name="object 378"/>
          <p:cNvSpPr/>
          <p:nvPr/>
        </p:nvSpPr>
        <p:spPr>
          <a:xfrm>
            <a:off x="7180580" y="64166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9" name="object 379"/>
          <p:cNvSpPr/>
          <p:nvPr/>
        </p:nvSpPr>
        <p:spPr>
          <a:xfrm>
            <a:off x="7180580" y="65334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0" name="object 380"/>
          <p:cNvSpPr/>
          <p:nvPr/>
        </p:nvSpPr>
        <p:spPr>
          <a:xfrm>
            <a:off x="7180580" y="65334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1" name="object 381"/>
          <p:cNvSpPr/>
          <p:nvPr/>
        </p:nvSpPr>
        <p:spPr>
          <a:xfrm>
            <a:off x="7180580" y="66502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2" name="object 382"/>
          <p:cNvSpPr/>
          <p:nvPr/>
        </p:nvSpPr>
        <p:spPr>
          <a:xfrm>
            <a:off x="7180580" y="66502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3" name="object 383"/>
          <p:cNvSpPr/>
          <p:nvPr/>
        </p:nvSpPr>
        <p:spPr>
          <a:xfrm>
            <a:off x="7180580" y="67671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4" name="object 384"/>
          <p:cNvSpPr/>
          <p:nvPr/>
        </p:nvSpPr>
        <p:spPr>
          <a:xfrm>
            <a:off x="7180580" y="67671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5" name="object 385"/>
          <p:cNvSpPr/>
          <p:nvPr/>
        </p:nvSpPr>
        <p:spPr>
          <a:xfrm>
            <a:off x="7180580" y="68839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6" name="object 386"/>
          <p:cNvSpPr/>
          <p:nvPr/>
        </p:nvSpPr>
        <p:spPr>
          <a:xfrm>
            <a:off x="7180580" y="68839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7" name="object 387"/>
          <p:cNvSpPr/>
          <p:nvPr/>
        </p:nvSpPr>
        <p:spPr>
          <a:xfrm>
            <a:off x="7180580" y="70008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8" name="object 388"/>
          <p:cNvSpPr/>
          <p:nvPr/>
        </p:nvSpPr>
        <p:spPr>
          <a:xfrm>
            <a:off x="7180580" y="70008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9" name="object 389"/>
          <p:cNvSpPr/>
          <p:nvPr/>
        </p:nvSpPr>
        <p:spPr>
          <a:xfrm>
            <a:off x="7180580" y="71176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0" name="object 390"/>
          <p:cNvSpPr/>
          <p:nvPr/>
        </p:nvSpPr>
        <p:spPr>
          <a:xfrm>
            <a:off x="7180580" y="71176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1" name="object 391"/>
          <p:cNvSpPr/>
          <p:nvPr/>
        </p:nvSpPr>
        <p:spPr>
          <a:xfrm>
            <a:off x="7180580" y="72344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2" name="object 392"/>
          <p:cNvSpPr/>
          <p:nvPr/>
        </p:nvSpPr>
        <p:spPr>
          <a:xfrm>
            <a:off x="7180580" y="72344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3" name="object 393"/>
          <p:cNvSpPr/>
          <p:nvPr/>
        </p:nvSpPr>
        <p:spPr>
          <a:xfrm>
            <a:off x="7180581" y="73513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4" name="object 394"/>
          <p:cNvSpPr/>
          <p:nvPr/>
        </p:nvSpPr>
        <p:spPr>
          <a:xfrm>
            <a:off x="7180580" y="73513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5" name="object 395"/>
          <p:cNvSpPr/>
          <p:nvPr/>
        </p:nvSpPr>
        <p:spPr>
          <a:xfrm>
            <a:off x="7180580" y="74681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6" name="object 396"/>
          <p:cNvSpPr/>
          <p:nvPr/>
        </p:nvSpPr>
        <p:spPr>
          <a:xfrm>
            <a:off x="7180580" y="74681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7" name="object 397"/>
          <p:cNvSpPr/>
          <p:nvPr/>
        </p:nvSpPr>
        <p:spPr>
          <a:xfrm>
            <a:off x="7180579" y="75850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20" y="0"/>
                </a:lnTo>
                <a:lnTo>
                  <a:pt x="35720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8" name="object 398"/>
          <p:cNvSpPr/>
          <p:nvPr/>
        </p:nvSpPr>
        <p:spPr>
          <a:xfrm>
            <a:off x="7180580" y="75850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9" name="object 399"/>
          <p:cNvSpPr/>
          <p:nvPr/>
        </p:nvSpPr>
        <p:spPr>
          <a:xfrm>
            <a:off x="7180580" y="77018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0" name="object 400"/>
          <p:cNvSpPr/>
          <p:nvPr/>
        </p:nvSpPr>
        <p:spPr>
          <a:xfrm>
            <a:off x="7180580" y="77018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1" name="object 401"/>
          <p:cNvSpPr/>
          <p:nvPr/>
        </p:nvSpPr>
        <p:spPr>
          <a:xfrm>
            <a:off x="7180580" y="78186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2" name="object 402"/>
          <p:cNvSpPr/>
          <p:nvPr/>
        </p:nvSpPr>
        <p:spPr>
          <a:xfrm>
            <a:off x="7180580" y="78186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3" name="object 403"/>
          <p:cNvSpPr/>
          <p:nvPr/>
        </p:nvSpPr>
        <p:spPr>
          <a:xfrm>
            <a:off x="7180581" y="79355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4" name="object 404"/>
          <p:cNvSpPr/>
          <p:nvPr/>
        </p:nvSpPr>
        <p:spPr>
          <a:xfrm>
            <a:off x="7180580" y="79355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5" name="object 405"/>
          <p:cNvSpPr/>
          <p:nvPr/>
        </p:nvSpPr>
        <p:spPr>
          <a:xfrm>
            <a:off x="7180580" y="80523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6" name="object 406"/>
          <p:cNvSpPr/>
          <p:nvPr/>
        </p:nvSpPr>
        <p:spPr>
          <a:xfrm>
            <a:off x="7180580" y="80523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7" name="object 407"/>
          <p:cNvSpPr/>
          <p:nvPr/>
        </p:nvSpPr>
        <p:spPr>
          <a:xfrm>
            <a:off x="7180580" y="81692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8" name="object 408"/>
          <p:cNvSpPr/>
          <p:nvPr/>
        </p:nvSpPr>
        <p:spPr>
          <a:xfrm>
            <a:off x="7180580" y="81692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9" name="object 409"/>
          <p:cNvSpPr/>
          <p:nvPr/>
        </p:nvSpPr>
        <p:spPr>
          <a:xfrm>
            <a:off x="7180579" y="8286057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9" y="0"/>
                </a:lnTo>
                <a:lnTo>
                  <a:pt x="35719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0" name="object 410"/>
          <p:cNvSpPr/>
          <p:nvPr/>
        </p:nvSpPr>
        <p:spPr>
          <a:xfrm>
            <a:off x="7180580" y="82860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1" name="object 411"/>
          <p:cNvSpPr/>
          <p:nvPr/>
        </p:nvSpPr>
        <p:spPr>
          <a:xfrm>
            <a:off x="7180581" y="8402897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2" name="object 412"/>
          <p:cNvSpPr/>
          <p:nvPr/>
        </p:nvSpPr>
        <p:spPr>
          <a:xfrm>
            <a:off x="7180580" y="84028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3" name="object 413"/>
          <p:cNvSpPr/>
          <p:nvPr/>
        </p:nvSpPr>
        <p:spPr>
          <a:xfrm>
            <a:off x="7180581" y="852113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4" name="object 414"/>
          <p:cNvSpPr/>
          <p:nvPr/>
        </p:nvSpPr>
        <p:spPr>
          <a:xfrm>
            <a:off x="7180580" y="852112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5" name="object 415"/>
          <p:cNvSpPr/>
          <p:nvPr/>
        </p:nvSpPr>
        <p:spPr>
          <a:xfrm>
            <a:off x="7180579" y="864050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6" name="object 416"/>
          <p:cNvSpPr/>
          <p:nvPr/>
        </p:nvSpPr>
        <p:spPr>
          <a:xfrm>
            <a:off x="7180580" y="864050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7" name="object 417"/>
          <p:cNvSpPr/>
          <p:nvPr/>
        </p:nvSpPr>
        <p:spPr>
          <a:xfrm>
            <a:off x="7180580" y="875989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7" y="0"/>
                </a:lnTo>
                <a:lnTo>
                  <a:pt x="35717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8" name="object 418"/>
          <p:cNvSpPr/>
          <p:nvPr/>
        </p:nvSpPr>
        <p:spPr>
          <a:xfrm>
            <a:off x="7180580" y="875989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9" name="object 419"/>
          <p:cNvSpPr/>
          <p:nvPr/>
        </p:nvSpPr>
        <p:spPr>
          <a:xfrm>
            <a:off x="7180579" y="887926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0" name="object 420"/>
          <p:cNvSpPr/>
          <p:nvPr/>
        </p:nvSpPr>
        <p:spPr>
          <a:xfrm>
            <a:off x="7180580" y="887926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1" name="object 421"/>
          <p:cNvSpPr/>
          <p:nvPr/>
        </p:nvSpPr>
        <p:spPr>
          <a:xfrm>
            <a:off x="7180579" y="89986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2" name="object 422"/>
          <p:cNvSpPr/>
          <p:nvPr/>
        </p:nvSpPr>
        <p:spPr>
          <a:xfrm>
            <a:off x="7180580" y="89986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3" name="object 423"/>
          <p:cNvSpPr/>
          <p:nvPr/>
        </p:nvSpPr>
        <p:spPr>
          <a:xfrm>
            <a:off x="7180579" y="911803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4" name="object 424"/>
          <p:cNvSpPr/>
          <p:nvPr/>
        </p:nvSpPr>
        <p:spPr>
          <a:xfrm>
            <a:off x="7180580" y="911802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5" name="object 425"/>
          <p:cNvSpPr/>
          <p:nvPr/>
        </p:nvSpPr>
        <p:spPr>
          <a:xfrm>
            <a:off x="7180581" y="9237411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6" name="object 426"/>
          <p:cNvSpPr/>
          <p:nvPr/>
        </p:nvSpPr>
        <p:spPr>
          <a:xfrm>
            <a:off x="7180580" y="923740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7" name="object 427"/>
          <p:cNvSpPr/>
          <p:nvPr/>
        </p:nvSpPr>
        <p:spPr>
          <a:xfrm>
            <a:off x="7180580" y="935679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8" name="object 428"/>
          <p:cNvSpPr/>
          <p:nvPr/>
        </p:nvSpPr>
        <p:spPr>
          <a:xfrm>
            <a:off x="7180580" y="935679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9" name="object 429"/>
          <p:cNvSpPr/>
          <p:nvPr/>
        </p:nvSpPr>
        <p:spPr>
          <a:xfrm>
            <a:off x="7180581" y="9476168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7" y="0"/>
                </a:lnTo>
                <a:lnTo>
                  <a:pt x="35717" y="37030"/>
                </a:lnTo>
                <a:lnTo>
                  <a:pt x="0" y="370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0" name="object 430"/>
          <p:cNvSpPr/>
          <p:nvPr/>
        </p:nvSpPr>
        <p:spPr>
          <a:xfrm>
            <a:off x="7180580" y="947616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1" name="object 431"/>
          <p:cNvSpPr/>
          <p:nvPr/>
        </p:nvSpPr>
        <p:spPr>
          <a:xfrm>
            <a:off x="7180581" y="95955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7" y="0"/>
                </a:lnTo>
                <a:lnTo>
                  <a:pt x="35717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2" name="object 432"/>
          <p:cNvSpPr/>
          <p:nvPr/>
        </p:nvSpPr>
        <p:spPr>
          <a:xfrm>
            <a:off x="7180580" y="95955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3" name="object 433"/>
          <p:cNvSpPr/>
          <p:nvPr/>
        </p:nvSpPr>
        <p:spPr>
          <a:xfrm>
            <a:off x="7180580" y="971493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7" y="0"/>
                </a:lnTo>
                <a:lnTo>
                  <a:pt x="35717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4" name="object 434"/>
          <p:cNvSpPr/>
          <p:nvPr/>
        </p:nvSpPr>
        <p:spPr>
          <a:xfrm>
            <a:off x="7180580" y="971492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5" name="object 435"/>
          <p:cNvSpPr/>
          <p:nvPr/>
        </p:nvSpPr>
        <p:spPr>
          <a:xfrm>
            <a:off x="7180580" y="9834311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7" y="0"/>
                </a:lnTo>
                <a:lnTo>
                  <a:pt x="35717" y="37027"/>
                </a:lnTo>
                <a:lnTo>
                  <a:pt x="0" y="3702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6" name="object 436"/>
          <p:cNvSpPr/>
          <p:nvPr/>
        </p:nvSpPr>
        <p:spPr>
          <a:xfrm>
            <a:off x="7180580" y="983430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7" name="object 437"/>
          <p:cNvSpPr/>
          <p:nvPr/>
        </p:nvSpPr>
        <p:spPr>
          <a:xfrm>
            <a:off x="7180579" y="995368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9" y="0"/>
                </a:lnTo>
                <a:lnTo>
                  <a:pt x="35719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8" name="object 438"/>
          <p:cNvSpPr/>
          <p:nvPr/>
        </p:nvSpPr>
        <p:spPr>
          <a:xfrm>
            <a:off x="7180580" y="995369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9" name="object 439"/>
          <p:cNvSpPr/>
          <p:nvPr/>
        </p:nvSpPr>
        <p:spPr>
          <a:xfrm>
            <a:off x="7180580" y="10073071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0" name="object 440"/>
          <p:cNvSpPr/>
          <p:nvPr/>
        </p:nvSpPr>
        <p:spPr>
          <a:xfrm>
            <a:off x="7180580" y="1007306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1" name="object 441"/>
          <p:cNvSpPr/>
          <p:nvPr/>
        </p:nvSpPr>
        <p:spPr>
          <a:xfrm>
            <a:off x="7180580" y="101924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2" name="object 442"/>
          <p:cNvSpPr/>
          <p:nvPr/>
        </p:nvSpPr>
        <p:spPr>
          <a:xfrm>
            <a:off x="7180580" y="101924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3" name="object 443"/>
          <p:cNvSpPr/>
          <p:nvPr/>
        </p:nvSpPr>
        <p:spPr>
          <a:xfrm>
            <a:off x="342899" y="4577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4" name="object 444"/>
          <p:cNvSpPr/>
          <p:nvPr/>
        </p:nvSpPr>
        <p:spPr>
          <a:xfrm>
            <a:off x="342899" y="4577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5" name="object 445"/>
          <p:cNvSpPr/>
          <p:nvPr/>
        </p:nvSpPr>
        <p:spPr>
          <a:xfrm>
            <a:off x="342900" y="5746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6" name="object 446"/>
          <p:cNvSpPr/>
          <p:nvPr/>
        </p:nvSpPr>
        <p:spPr>
          <a:xfrm>
            <a:off x="342899" y="5746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7" name="object 447"/>
          <p:cNvSpPr/>
          <p:nvPr/>
        </p:nvSpPr>
        <p:spPr>
          <a:xfrm>
            <a:off x="342900" y="6914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8" name="object 448"/>
          <p:cNvSpPr/>
          <p:nvPr/>
        </p:nvSpPr>
        <p:spPr>
          <a:xfrm>
            <a:off x="342899" y="6914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9" name="object 449"/>
          <p:cNvSpPr/>
          <p:nvPr/>
        </p:nvSpPr>
        <p:spPr>
          <a:xfrm>
            <a:off x="342900" y="8082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2" y="0"/>
                </a:lnTo>
                <a:lnTo>
                  <a:pt x="35452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0" name="object 450"/>
          <p:cNvSpPr/>
          <p:nvPr/>
        </p:nvSpPr>
        <p:spPr>
          <a:xfrm>
            <a:off x="342899" y="8082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1" name="object 451"/>
          <p:cNvSpPr/>
          <p:nvPr/>
        </p:nvSpPr>
        <p:spPr>
          <a:xfrm>
            <a:off x="342899" y="9251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2" name="object 452"/>
          <p:cNvSpPr/>
          <p:nvPr/>
        </p:nvSpPr>
        <p:spPr>
          <a:xfrm>
            <a:off x="342899" y="9251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3" name="object 453"/>
          <p:cNvSpPr/>
          <p:nvPr/>
        </p:nvSpPr>
        <p:spPr>
          <a:xfrm>
            <a:off x="342899" y="10419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4" name="object 454"/>
          <p:cNvSpPr/>
          <p:nvPr/>
        </p:nvSpPr>
        <p:spPr>
          <a:xfrm>
            <a:off x="342899" y="10419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5" name="object 455"/>
          <p:cNvSpPr/>
          <p:nvPr/>
        </p:nvSpPr>
        <p:spPr>
          <a:xfrm>
            <a:off x="342900" y="1158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2" y="0"/>
                </a:lnTo>
                <a:lnTo>
                  <a:pt x="35452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6" name="object 456"/>
          <p:cNvSpPr/>
          <p:nvPr/>
        </p:nvSpPr>
        <p:spPr>
          <a:xfrm>
            <a:off x="342899" y="1158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7" name="object 457"/>
          <p:cNvSpPr/>
          <p:nvPr/>
        </p:nvSpPr>
        <p:spPr>
          <a:xfrm>
            <a:off x="342899" y="12756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8" name="object 458"/>
          <p:cNvSpPr/>
          <p:nvPr/>
        </p:nvSpPr>
        <p:spPr>
          <a:xfrm>
            <a:off x="342899" y="12756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9" name="object 459"/>
          <p:cNvSpPr/>
          <p:nvPr/>
        </p:nvSpPr>
        <p:spPr>
          <a:xfrm>
            <a:off x="342900" y="13924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0" name="object 460"/>
          <p:cNvSpPr/>
          <p:nvPr/>
        </p:nvSpPr>
        <p:spPr>
          <a:xfrm>
            <a:off x="342899" y="13924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1" name="object 461"/>
          <p:cNvSpPr/>
          <p:nvPr/>
        </p:nvSpPr>
        <p:spPr>
          <a:xfrm>
            <a:off x="342899" y="15093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2" name="object 462"/>
          <p:cNvSpPr/>
          <p:nvPr/>
        </p:nvSpPr>
        <p:spPr>
          <a:xfrm>
            <a:off x="342899" y="15093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3" name="object 463"/>
          <p:cNvSpPr/>
          <p:nvPr/>
        </p:nvSpPr>
        <p:spPr>
          <a:xfrm>
            <a:off x="342899" y="16261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4" name="object 464"/>
          <p:cNvSpPr/>
          <p:nvPr/>
        </p:nvSpPr>
        <p:spPr>
          <a:xfrm>
            <a:off x="342899" y="16261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5" name="object 465"/>
          <p:cNvSpPr/>
          <p:nvPr/>
        </p:nvSpPr>
        <p:spPr>
          <a:xfrm>
            <a:off x="342900" y="17430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2" y="0"/>
                </a:lnTo>
                <a:lnTo>
                  <a:pt x="35452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6" name="object 466"/>
          <p:cNvSpPr/>
          <p:nvPr/>
        </p:nvSpPr>
        <p:spPr>
          <a:xfrm>
            <a:off x="342899" y="17430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7" name="object 467"/>
          <p:cNvSpPr/>
          <p:nvPr/>
        </p:nvSpPr>
        <p:spPr>
          <a:xfrm>
            <a:off x="342899" y="1859857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5" y="0"/>
                </a:lnTo>
                <a:lnTo>
                  <a:pt x="35455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8" name="object 468"/>
          <p:cNvSpPr/>
          <p:nvPr/>
        </p:nvSpPr>
        <p:spPr>
          <a:xfrm>
            <a:off x="342899" y="18598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9" name="object 469"/>
          <p:cNvSpPr/>
          <p:nvPr/>
        </p:nvSpPr>
        <p:spPr>
          <a:xfrm>
            <a:off x="342900" y="1976697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2" y="0"/>
                </a:lnTo>
                <a:lnTo>
                  <a:pt x="35452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0" name="object 470"/>
          <p:cNvSpPr/>
          <p:nvPr/>
        </p:nvSpPr>
        <p:spPr>
          <a:xfrm>
            <a:off x="342899" y="19766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1" name="object 471"/>
          <p:cNvSpPr/>
          <p:nvPr/>
        </p:nvSpPr>
        <p:spPr>
          <a:xfrm>
            <a:off x="342900" y="20935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2" name="object 472"/>
          <p:cNvSpPr/>
          <p:nvPr/>
        </p:nvSpPr>
        <p:spPr>
          <a:xfrm>
            <a:off x="342899" y="20935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3" name="object 473"/>
          <p:cNvSpPr/>
          <p:nvPr/>
        </p:nvSpPr>
        <p:spPr>
          <a:xfrm>
            <a:off x="342899" y="2210377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4" name="object 474"/>
          <p:cNvSpPr/>
          <p:nvPr/>
        </p:nvSpPr>
        <p:spPr>
          <a:xfrm>
            <a:off x="342899" y="22103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5" name="object 475"/>
          <p:cNvSpPr/>
          <p:nvPr/>
        </p:nvSpPr>
        <p:spPr>
          <a:xfrm>
            <a:off x="342898" y="232721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6" name="object 476"/>
          <p:cNvSpPr/>
          <p:nvPr/>
        </p:nvSpPr>
        <p:spPr>
          <a:xfrm>
            <a:off x="342899" y="23272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7" name="object 477"/>
          <p:cNvSpPr/>
          <p:nvPr/>
        </p:nvSpPr>
        <p:spPr>
          <a:xfrm>
            <a:off x="342900" y="2444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8" name="object 478"/>
          <p:cNvSpPr/>
          <p:nvPr/>
        </p:nvSpPr>
        <p:spPr>
          <a:xfrm>
            <a:off x="342899" y="2444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9" name="object 479"/>
          <p:cNvSpPr/>
          <p:nvPr/>
        </p:nvSpPr>
        <p:spPr>
          <a:xfrm>
            <a:off x="342900" y="25608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0" name="object 480"/>
          <p:cNvSpPr/>
          <p:nvPr/>
        </p:nvSpPr>
        <p:spPr>
          <a:xfrm>
            <a:off x="342899" y="25608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1" name="object 481"/>
          <p:cNvSpPr/>
          <p:nvPr/>
        </p:nvSpPr>
        <p:spPr>
          <a:xfrm>
            <a:off x="342900" y="26777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2" name="object 482"/>
          <p:cNvSpPr/>
          <p:nvPr/>
        </p:nvSpPr>
        <p:spPr>
          <a:xfrm>
            <a:off x="342899" y="26777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3" name="object 483"/>
          <p:cNvSpPr/>
          <p:nvPr/>
        </p:nvSpPr>
        <p:spPr>
          <a:xfrm>
            <a:off x="342899" y="27945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4" name="object 484"/>
          <p:cNvSpPr/>
          <p:nvPr/>
        </p:nvSpPr>
        <p:spPr>
          <a:xfrm>
            <a:off x="342899" y="27945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5" name="object 485"/>
          <p:cNvSpPr/>
          <p:nvPr/>
        </p:nvSpPr>
        <p:spPr>
          <a:xfrm>
            <a:off x="342900" y="29114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6" name="object 486"/>
          <p:cNvSpPr/>
          <p:nvPr/>
        </p:nvSpPr>
        <p:spPr>
          <a:xfrm>
            <a:off x="342899" y="29114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7" name="object 487"/>
          <p:cNvSpPr/>
          <p:nvPr/>
        </p:nvSpPr>
        <p:spPr>
          <a:xfrm>
            <a:off x="342900" y="30282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8" name="object 488"/>
          <p:cNvSpPr/>
          <p:nvPr/>
        </p:nvSpPr>
        <p:spPr>
          <a:xfrm>
            <a:off x="342899" y="30282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9" name="object 489"/>
          <p:cNvSpPr/>
          <p:nvPr/>
        </p:nvSpPr>
        <p:spPr>
          <a:xfrm>
            <a:off x="342899" y="31450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0" name="object 490"/>
          <p:cNvSpPr/>
          <p:nvPr/>
        </p:nvSpPr>
        <p:spPr>
          <a:xfrm>
            <a:off x="342899" y="31450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1" name="object 491"/>
          <p:cNvSpPr/>
          <p:nvPr/>
        </p:nvSpPr>
        <p:spPr>
          <a:xfrm>
            <a:off x="342899" y="32619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2" name="object 492"/>
          <p:cNvSpPr/>
          <p:nvPr/>
        </p:nvSpPr>
        <p:spPr>
          <a:xfrm>
            <a:off x="342899" y="32619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3" name="object 493"/>
          <p:cNvSpPr/>
          <p:nvPr/>
        </p:nvSpPr>
        <p:spPr>
          <a:xfrm>
            <a:off x="342899" y="33787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4" name="object 494"/>
          <p:cNvSpPr/>
          <p:nvPr/>
        </p:nvSpPr>
        <p:spPr>
          <a:xfrm>
            <a:off x="342899" y="33787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5" name="object 495"/>
          <p:cNvSpPr/>
          <p:nvPr/>
        </p:nvSpPr>
        <p:spPr>
          <a:xfrm>
            <a:off x="342899" y="34956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6" name="object 496"/>
          <p:cNvSpPr/>
          <p:nvPr/>
        </p:nvSpPr>
        <p:spPr>
          <a:xfrm>
            <a:off x="342899" y="34956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7" name="object 497"/>
          <p:cNvSpPr/>
          <p:nvPr/>
        </p:nvSpPr>
        <p:spPr>
          <a:xfrm>
            <a:off x="342899" y="36124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8" name="object 498"/>
          <p:cNvSpPr/>
          <p:nvPr/>
        </p:nvSpPr>
        <p:spPr>
          <a:xfrm>
            <a:off x="342899" y="36124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9" name="object 499"/>
          <p:cNvSpPr/>
          <p:nvPr/>
        </p:nvSpPr>
        <p:spPr>
          <a:xfrm>
            <a:off x="342899" y="37292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0" name="object 500"/>
          <p:cNvSpPr/>
          <p:nvPr/>
        </p:nvSpPr>
        <p:spPr>
          <a:xfrm>
            <a:off x="342899" y="37292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1" name="object 501"/>
          <p:cNvSpPr/>
          <p:nvPr/>
        </p:nvSpPr>
        <p:spPr>
          <a:xfrm>
            <a:off x="342899" y="38461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2" name="object 502"/>
          <p:cNvSpPr/>
          <p:nvPr/>
        </p:nvSpPr>
        <p:spPr>
          <a:xfrm>
            <a:off x="342899" y="38461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3" name="object 503"/>
          <p:cNvSpPr/>
          <p:nvPr/>
        </p:nvSpPr>
        <p:spPr>
          <a:xfrm>
            <a:off x="342899" y="39629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4" name="object 504"/>
          <p:cNvSpPr/>
          <p:nvPr/>
        </p:nvSpPr>
        <p:spPr>
          <a:xfrm>
            <a:off x="342899" y="39629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5" name="object 505"/>
          <p:cNvSpPr/>
          <p:nvPr/>
        </p:nvSpPr>
        <p:spPr>
          <a:xfrm>
            <a:off x="342899" y="4079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6" name="object 506"/>
          <p:cNvSpPr/>
          <p:nvPr/>
        </p:nvSpPr>
        <p:spPr>
          <a:xfrm>
            <a:off x="342899" y="4079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7" name="object 507"/>
          <p:cNvSpPr/>
          <p:nvPr/>
        </p:nvSpPr>
        <p:spPr>
          <a:xfrm>
            <a:off x="342899" y="41966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8" name="object 508"/>
          <p:cNvSpPr/>
          <p:nvPr/>
        </p:nvSpPr>
        <p:spPr>
          <a:xfrm>
            <a:off x="342899" y="41966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9" name="object 509"/>
          <p:cNvSpPr/>
          <p:nvPr/>
        </p:nvSpPr>
        <p:spPr>
          <a:xfrm>
            <a:off x="342899" y="43134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0" name="object 510"/>
          <p:cNvSpPr/>
          <p:nvPr/>
        </p:nvSpPr>
        <p:spPr>
          <a:xfrm>
            <a:off x="342899" y="43134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1" name="object 511"/>
          <p:cNvSpPr/>
          <p:nvPr/>
        </p:nvSpPr>
        <p:spPr>
          <a:xfrm>
            <a:off x="342899" y="44303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2" name="object 512"/>
          <p:cNvSpPr/>
          <p:nvPr/>
        </p:nvSpPr>
        <p:spPr>
          <a:xfrm>
            <a:off x="342899" y="44303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3" name="object 513"/>
          <p:cNvSpPr/>
          <p:nvPr/>
        </p:nvSpPr>
        <p:spPr>
          <a:xfrm>
            <a:off x="342899" y="45471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4" name="object 514"/>
          <p:cNvSpPr/>
          <p:nvPr/>
        </p:nvSpPr>
        <p:spPr>
          <a:xfrm>
            <a:off x="342899" y="45471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5" name="object 515"/>
          <p:cNvSpPr/>
          <p:nvPr/>
        </p:nvSpPr>
        <p:spPr>
          <a:xfrm>
            <a:off x="342899" y="46640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6" name="object 516"/>
          <p:cNvSpPr/>
          <p:nvPr/>
        </p:nvSpPr>
        <p:spPr>
          <a:xfrm>
            <a:off x="342899" y="46640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7" name="object 517"/>
          <p:cNvSpPr/>
          <p:nvPr/>
        </p:nvSpPr>
        <p:spPr>
          <a:xfrm>
            <a:off x="342899" y="47808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8" name="object 518"/>
          <p:cNvSpPr/>
          <p:nvPr/>
        </p:nvSpPr>
        <p:spPr>
          <a:xfrm>
            <a:off x="342899" y="47808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9" name="object 519"/>
          <p:cNvSpPr/>
          <p:nvPr/>
        </p:nvSpPr>
        <p:spPr>
          <a:xfrm>
            <a:off x="342899" y="48976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0" name="object 520"/>
          <p:cNvSpPr/>
          <p:nvPr/>
        </p:nvSpPr>
        <p:spPr>
          <a:xfrm>
            <a:off x="342899" y="48976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1" name="object 521"/>
          <p:cNvSpPr/>
          <p:nvPr/>
        </p:nvSpPr>
        <p:spPr>
          <a:xfrm>
            <a:off x="342899" y="50145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2" name="object 522"/>
          <p:cNvSpPr/>
          <p:nvPr/>
        </p:nvSpPr>
        <p:spPr>
          <a:xfrm>
            <a:off x="342899" y="50145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3" name="object 523"/>
          <p:cNvSpPr/>
          <p:nvPr/>
        </p:nvSpPr>
        <p:spPr>
          <a:xfrm>
            <a:off x="342899" y="51313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4" name="object 524"/>
          <p:cNvSpPr/>
          <p:nvPr/>
        </p:nvSpPr>
        <p:spPr>
          <a:xfrm>
            <a:off x="342899" y="51313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5" name="object 525"/>
          <p:cNvSpPr/>
          <p:nvPr/>
        </p:nvSpPr>
        <p:spPr>
          <a:xfrm>
            <a:off x="342899" y="52482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6" name="object 526"/>
          <p:cNvSpPr/>
          <p:nvPr/>
        </p:nvSpPr>
        <p:spPr>
          <a:xfrm>
            <a:off x="342899" y="52482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7" name="object 527"/>
          <p:cNvSpPr/>
          <p:nvPr/>
        </p:nvSpPr>
        <p:spPr>
          <a:xfrm>
            <a:off x="342899" y="5365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8" name="object 528"/>
          <p:cNvSpPr/>
          <p:nvPr/>
        </p:nvSpPr>
        <p:spPr>
          <a:xfrm>
            <a:off x="342899" y="5365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9" name="object 529"/>
          <p:cNvSpPr/>
          <p:nvPr/>
        </p:nvSpPr>
        <p:spPr>
          <a:xfrm>
            <a:off x="342899" y="54818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0" name="object 530"/>
          <p:cNvSpPr/>
          <p:nvPr/>
        </p:nvSpPr>
        <p:spPr>
          <a:xfrm>
            <a:off x="342899" y="54818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1" name="object 531"/>
          <p:cNvSpPr/>
          <p:nvPr/>
        </p:nvSpPr>
        <p:spPr>
          <a:xfrm>
            <a:off x="342899" y="55987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2" name="object 532"/>
          <p:cNvSpPr/>
          <p:nvPr/>
        </p:nvSpPr>
        <p:spPr>
          <a:xfrm>
            <a:off x="342899" y="55987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3" name="object 533"/>
          <p:cNvSpPr/>
          <p:nvPr/>
        </p:nvSpPr>
        <p:spPr>
          <a:xfrm>
            <a:off x="342899" y="57155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4" name="object 534"/>
          <p:cNvSpPr/>
          <p:nvPr/>
        </p:nvSpPr>
        <p:spPr>
          <a:xfrm>
            <a:off x="342899" y="57155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5" name="object 535"/>
          <p:cNvSpPr/>
          <p:nvPr/>
        </p:nvSpPr>
        <p:spPr>
          <a:xfrm>
            <a:off x="342899" y="58324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6" name="object 536"/>
          <p:cNvSpPr/>
          <p:nvPr/>
        </p:nvSpPr>
        <p:spPr>
          <a:xfrm>
            <a:off x="342899" y="58324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7" name="object 537"/>
          <p:cNvSpPr/>
          <p:nvPr/>
        </p:nvSpPr>
        <p:spPr>
          <a:xfrm>
            <a:off x="342899" y="59492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8" name="object 538"/>
          <p:cNvSpPr/>
          <p:nvPr/>
        </p:nvSpPr>
        <p:spPr>
          <a:xfrm>
            <a:off x="342899" y="59492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9" name="object 539"/>
          <p:cNvSpPr/>
          <p:nvPr/>
        </p:nvSpPr>
        <p:spPr>
          <a:xfrm>
            <a:off x="342899" y="60660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0" name="object 540"/>
          <p:cNvSpPr/>
          <p:nvPr/>
        </p:nvSpPr>
        <p:spPr>
          <a:xfrm>
            <a:off x="342899" y="60660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1" name="object 541"/>
          <p:cNvSpPr/>
          <p:nvPr/>
        </p:nvSpPr>
        <p:spPr>
          <a:xfrm>
            <a:off x="342899" y="61829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2" name="object 542"/>
          <p:cNvSpPr/>
          <p:nvPr/>
        </p:nvSpPr>
        <p:spPr>
          <a:xfrm>
            <a:off x="342899" y="61829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3" name="object 543"/>
          <p:cNvSpPr/>
          <p:nvPr/>
        </p:nvSpPr>
        <p:spPr>
          <a:xfrm>
            <a:off x="342899" y="62997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4" name="object 544"/>
          <p:cNvSpPr/>
          <p:nvPr/>
        </p:nvSpPr>
        <p:spPr>
          <a:xfrm>
            <a:off x="342899" y="62997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5" name="object 545"/>
          <p:cNvSpPr/>
          <p:nvPr/>
        </p:nvSpPr>
        <p:spPr>
          <a:xfrm>
            <a:off x="342898" y="641661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6" name="object 546"/>
          <p:cNvSpPr/>
          <p:nvPr/>
        </p:nvSpPr>
        <p:spPr>
          <a:xfrm>
            <a:off x="342899" y="64166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7" name="object 547"/>
          <p:cNvSpPr/>
          <p:nvPr/>
        </p:nvSpPr>
        <p:spPr>
          <a:xfrm>
            <a:off x="342898" y="6533454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8" name="object 548"/>
          <p:cNvSpPr/>
          <p:nvPr/>
        </p:nvSpPr>
        <p:spPr>
          <a:xfrm>
            <a:off x="342899" y="65334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9" name="object 549"/>
          <p:cNvSpPr/>
          <p:nvPr/>
        </p:nvSpPr>
        <p:spPr>
          <a:xfrm>
            <a:off x="342898" y="66502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0" name="object 550"/>
          <p:cNvSpPr/>
          <p:nvPr/>
        </p:nvSpPr>
        <p:spPr>
          <a:xfrm>
            <a:off x="342899" y="66502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1" name="object 551"/>
          <p:cNvSpPr/>
          <p:nvPr/>
        </p:nvSpPr>
        <p:spPr>
          <a:xfrm>
            <a:off x="342898" y="67671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2" name="object 552"/>
          <p:cNvSpPr/>
          <p:nvPr/>
        </p:nvSpPr>
        <p:spPr>
          <a:xfrm>
            <a:off x="342899" y="67671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3" name="object 553"/>
          <p:cNvSpPr/>
          <p:nvPr/>
        </p:nvSpPr>
        <p:spPr>
          <a:xfrm>
            <a:off x="342898" y="68839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4" name="object 554"/>
          <p:cNvSpPr/>
          <p:nvPr/>
        </p:nvSpPr>
        <p:spPr>
          <a:xfrm>
            <a:off x="342899" y="68839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5" name="object 555"/>
          <p:cNvSpPr/>
          <p:nvPr/>
        </p:nvSpPr>
        <p:spPr>
          <a:xfrm>
            <a:off x="342898" y="7000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6" name="object 556"/>
          <p:cNvSpPr/>
          <p:nvPr/>
        </p:nvSpPr>
        <p:spPr>
          <a:xfrm>
            <a:off x="342899" y="7000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7" name="object 557"/>
          <p:cNvSpPr/>
          <p:nvPr/>
        </p:nvSpPr>
        <p:spPr>
          <a:xfrm>
            <a:off x="342898" y="7117657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8" name="object 558"/>
          <p:cNvSpPr/>
          <p:nvPr/>
        </p:nvSpPr>
        <p:spPr>
          <a:xfrm>
            <a:off x="342899" y="71176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9" name="object 559"/>
          <p:cNvSpPr/>
          <p:nvPr/>
        </p:nvSpPr>
        <p:spPr>
          <a:xfrm>
            <a:off x="342898" y="72344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0" name="object 560"/>
          <p:cNvSpPr/>
          <p:nvPr/>
        </p:nvSpPr>
        <p:spPr>
          <a:xfrm>
            <a:off x="342899" y="72344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1" name="object 561"/>
          <p:cNvSpPr/>
          <p:nvPr/>
        </p:nvSpPr>
        <p:spPr>
          <a:xfrm>
            <a:off x="342898" y="73513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2" name="object 562"/>
          <p:cNvSpPr/>
          <p:nvPr/>
        </p:nvSpPr>
        <p:spPr>
          <a:xfrm>
            <a:off x="342899" y="73513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3" name="object 563"/>
          <p:cNvSpPr/>
          <p:nvPr/>
        </p:nvSpPr>
        <p:spPr>
          <a:xfrm>
            <a:off x="342898" y="74681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4" name="object 564"/>
          <p:cNvSpPr/>
          <p:nvPr/>
        </p:nvSpPr>
        <p:spPr>
          <a:xfrm>
            <a:off x="342899" y="74681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5" name="object 565"/>
          <p:cNvSpPr/>
          <p:nvPr/>
        </p:nvSpPr>
        <p:spPr>
          <a:xfrm>
            <a:off x="342898" y="758501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6" name="object 566"/>
          <p:cNvSpPr/>
          <p:nvPr/>
        </p:nvSpPr>
        <p:spPr>
          <a:xfrm>
            <a:off x="342899" y="75850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7" name="object 567"/>
          <p:cNvSpPr/>
          <p:nvPr/>
        </p:nvSpPr>
        <p:spPr>
          <a:xfrm>
            <a:off x="342898" y="7701857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8" name="object 568"/>
          <p:cNvSpPr/>
          <p:nvPr/>
        </p:nvSpPr>
        <p:spPr>
          <a:xfrm>
            <a:off x="342899" y="77018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9" name="object 569"/>
          <p:cNvSpPr/>
          <p:nvPr/>
        </p:nvSpPr>
        <p:spPr>
          <a:xfrm>
            <a:off x="342898" y="78186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0" name="object 570"/>
          <p:cNvSpPr/>
          <p:nvPr/>
        </p:nvSpPr>
        <p:spPr>
          <a:xfrm>
            <a:off x="342899" y="78186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1" name="object 571"/>
          <p:cNvSpPr/>
          <p:nvPr/>
        </p:nvSpPr>
        <p:spPr>
          <a:xfrm>
            <a:off x="342898" y="79355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2" name="object 572"/>
          <p:cNvSpPr/>
          <p:nvPr/>
        </p:nvSpPr>
        <p:spPr>
          <a:xfrm>
            <a:off x="342899" y="79355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3" name="object 573"/>
          <p:cNvSpPr/>
          <p:nvPr/>
        </p:nvSpPr>
        <p:spPr>
          <a:xfrm>
            <a:off x="342898" y="80523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4" name="object 574"/>
          <p:cNvSpPr/>
          <p:nvPr/>
        </p:nvSpPr>
        <p:spPr>
          <a:xfrm>
            <a:off x="342899" y="80523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5" name="object 575"/>
          <p:cNvSpPr/>
          <p:nvPr/>
        </p:nvSpPr>
        <p:spPr>
          <a:xfrm>
            <a:off x="342898" y="8169214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6" name="object 576"/>
          <p:cNvSpPr/>
          <p:nvPr/>
        </p:nvSpPr>
        <p:spPr>
          <a:xfrm>
            <a:off x="342899" y="81692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7" name="object 577"/>
          <p:cNvSpPr/>
          <p:nvPr/>
        </p:nvSpPr>
        <p:spPr>
          <a:xfrm>
            <a:off x="342898" y="8286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8" name="object 578"/>
          <p:cNvSpPr/>
          <p:nvPr/>
        </p:nvSpPr>
        <p:spPr>
          <a:xfrm>
            <a:off x="342899" y="8286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9" name="object 579"/>
          <p:cNvSpPr/>
          <p:nvPr/>
        </p:nvSpPr>
        <p:spPr>
          <a:xfrm>
            <a:off x="342898" y="84028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0" name="object 580"/>
          <p:cNvSpPr/>
          <p:nvPr/>
        </p:nvSpPr>
        <p:spPr>
          <a:xfrm>
            <a:off x="342899" y="84028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1" name="object 581"/>
          <p:cNvSpPr/>
          <p:nvPr/>
        </p:nvSpPr>
        <p:spPr>
          <a:xfrm>
            <a:off x="342898" y="852112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2" name="object 582"/>
          <p:cNvSpPr/>
          <p:nvPr/>
        </p:nvSpPr>
        <p:spPr>
          <a:xfrm>
            <a:off x="342899" y="852112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3" name="object 583"/>
          <p:cNvSpPr/>
          <p:nvPr/>
        </p:nvSpPr>
        <p:spPr>
          <a:xfrm>
            <a:off x="342898" y="864050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4" name="object 584"/>
          <p:cNvSpPr/>
          <p:nvPr/>
        </p:nvSpPr>
        <p:spPr>
          <a:xfrm>
            <a:off x="342899" y="864050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5" name="object 585"/>
          <p:cNvSpPr/>
          <p:nvPr/>
        </p:nvSpPr>
        <p:spPr>
          <a:xfrm>
            <a:off x="342898" y="875988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6" name="object 586"/>
          <p:cNvSpPr/>
          <p:nvPr/>
        </p:nvSpPr>
        <p:spPr>
          <a:xfrm>
            <a:off x="342899" y="875988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7" name="object 587"/>
          <p:cNvSpPr/>
          <p:nvPr/>
        </p:nvSpPr>
        <p:spPr>
          <a:xfrm>
            <a:off x="342898" y="887926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8" name="object 588"/>
          <p:cNvSpPr/>
          <p:nvPr/>
        </p:nvSpPr>
        <p:spPr>
          <a:xfrm>
            <a:off x="342899" y="8879266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9" name="object 589"/>
          <p:cNvSpPr/>
          <p:nvPr/>
        </p:nvSpPr>
        <p:spPr>
          <a:xfrm>
            <a:off x="342898" y="8998648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0" name="object 590"/>
          <p:cNvSpPr/>
          <p:nvPr/>
        </p:nvSpPr>
        <p:spPr>
          <a:xfrm>
            <a:off x="342899" y="8998646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1" name="object 591"/>
          <p:cNvSpPr/>
          <p:nvPr/>
        </p:nvSpPr>
        <p:spPr>
          <a:xfrm>
            <a:off x="342898" y="911802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2" name="object 592"/>
          <p:cNvSpPr/>
          <p:nvPr/>
        </p:nvSpPr>
        <p:spPr>
          <a:xfrm>
            <a:off x="342899" y="9118026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3" name="object 593"/>
          <p:cNvSpPr/>
          <p:nvPr/>
        </p:nvSpPr>
        <p:spPr>
          <a:xfrm>
            <a:off x="342898" y="923740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4" name="object 594"/>
          <p:cNvSpPr/>
          <p:nvPr/>
        </p:nvSpPr>
        <p:spPr>
          <a:xfrm>
            <a:off x="342899" y="923740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5" name="object 595"/>
          <p:cNvSpPr/>
          <p:nvPr/>
        </p:nvSpPr>
        <p:spPr>
          <a:xfrm>
            <a:off x="342898" y="935678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6" name="object 596"/>
          <p:cNvSpPr/>
          <p:nvPr/>
        </p:nvSpPr>
        <p:spPr>
          <a:xfrm>
            <a:off x="342899" y="935678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7" name="object 597"/>
          <p:cNvSpPr/>
          <p:nvPr/>
        </p:nvSpPr>
        <p:spPr>
          <a:xfrm>
            <a:off x="342898" y="9476168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8" name="object 598"/>
          <p:cNvSpPr/>
          <p:nvPr/>
        </p:nvSpPr>
        <p:spPr>
          <a:xfrm>
            <a:off x="342899" y="947616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9" name="object 599"/>
          <p:cNvSpPr/>
          <p:nvPr/>
        </p:nvSpPr>
        <p:spPr>
          <a:xfrm>
            <a:off x="342898" y="959554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0" name="object 600"/>
          <p:cNvSpPr/>
          <p:nvPr/>
        </p:nvSpPr>
        <p:spPr>
          <a:xfrm>
            <a:off x="342899" y="959554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1" name="object 601"/>
          <p:cNvSpPr/>
          <p:nvPr/>
        </p:nvSpPr>
        <p:spPr>
          <a:xfrm>
            <a:off x="342898" y="971492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2" name="object 602"/>
          <p:cNvSpPr/>
          <p:nvPr/>
        </p:nvSpPr>
        <p:spPr>
          <a:xfrm>
            <a:off x="342899" y="971492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3" name="object 603"/>
          <p:cNvSpPr/>
          <p:nvPr/>
        </p:nvSpPr>
        <p:spPr>
          <a:xfrm>
            <a:off x="342898" y="983430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4" name="object 604"/>
          <p:cNvSpPr/>
          <p:nvPr/>
        </p:nvSpPr>
        <p:spPr>
          <a:xfrm>
            <a:off x="342899" y="9834308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5" name="object 605"/>
          <p:cNvSpPr/>
          <p:nvPr/>
        </p:nvSpPr>
        <p:spPr>
          <a:xfrm>
            <a:off x="342898" y="9953690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6" name="object 606"/>
          <p:cNvSpPr/>
          <p:nvPr/>
        </p:nvSpPr>
        <p:spPr>
          <a:xfrm>
            <a:off x="342899" y="9953688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7" name="object 607"/>
          <p:cNvSpPr/>
          <p:nvPr/>
        </p:nvSpPr>
        <p:spPr>
          <a:xfrm>
            <a:off x="342898" y="1007306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8" name="object 608"/>
          <p:cNvSpPr/>
          <p:nvPr/>
        </p:nvSpPr>
        <p:spPr>
          <a:xfrm>
            <a:off x="342899" y="10073068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9" name="object 609"/>
          <p:cNvSpPr/>
          <p:nvPr/>
        </p:nvSpPr>
        <p:spPr>
          <a:xfrm>
            <a:off x="342898" y="10192449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0" name="object 610"/>
          <p:cNvSpPr/>
          <p:nvPr/>
        </p:nvSpPr>
        <p:spPr>
          <a:xfrm>
            <a:off x="342899" y="10192449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9695179"/>
            <a:ext cx="5211445" cy="553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270"/>
              </a:lnSpc>
              <a:spcBef>
                <a:spcPts val="100"/>
              </a:spcBef>
            </a:pPr>
            <a:r>
              <a:rPr dirty="0" sz="1200" b="1">
                <a:solidFill>
                  <a:srgbClr val="C00000"/>
                </a:solidFill>
                <a:latin typeface="Calibri"/>
                <a:cs typeface="Calibri"/>
              </a:rPr>
              <a:t>BY </a:t>
            </a:r>
            <a:r>
              <a:rPr dirty="0" sz="1200" spc="-10" b="1">
                <a:solidFill>
                  <a:srgbClr val="C00000"/>
                </a:solidFill>
                <a:latin typeface="Calibri"/>
                <a:cs typeface="Calibri"/>
              </a:rPr>
              <a:t>=S.R.YADAV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510"/>
              </a:lnSpc>
            </a:pPr>
            <a:r>
              <a:rPr dirty="0" sz="1400" spc="-305" b="1">
                <a:latin typeface="Arial"/>
                <a:cs typeface="Arial"/>
              </a:rPr>
              <a:t>MOB. </a:t>
            </a:r>
            <a:r>
              <a:rPr dirty="0" sz="1400" spc="-355" b="1">
                <a:latin typeface="Arial"/>
                <a:cs typeface="Arial"/>
              </a:rPr>
              <a:t>= </a:t>
            </a:r>
            <a:r>
              <a:rPr dirty="0" sz="1400" spc="-300" b="1">
                <a:latin typeface="Arial"/>
                <a:cs typeface="Arial"/>
              </a:rPr>
              <a:t>8696947358,</a:t>
            </a:r>
            <a:r>
              <a:rPr dirty="0" sz="1400" spc="-245" b="1">
                <a:latin typeface="Arial"/>
                <a:cs typeface="Arial"/>
              </a:rPr>
              <a:t> </a:t>
            </a:r>
            <a:r>
              <a:rPr dirty="0" sz="1400" spc="-315" b="1">
                <a:latin typeface="Arial"/>
                <a:cs typeface="Arial"/>
              </a:rPr>
              <a:t>9887487358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u="sng" sz="9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www.growthrateeconomicsinstitute.com</a:t>
            </a:r>
            <a:r>
              <a:rPr dirty="0" sz="900" spc="-5" b="1">
                <a:latin typeface="Calibri"/>
                <a:cs typeface="Calibri"/>
                <a:hlinkClick r:id="rId2"/>
              </a:rPr>
              <a:t>, </a:t>
            </a:r>
            <a:r>
              <a:rPr dirty="0" u="sng" sz="9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www.growthratecommerce.com</a:t>
            </a:r>
            <a:r>
              <a:rPr dirty="0" sz="900" spc="-5" b="1">
                <a:latin typeface="Calibri"/>
                <a:cs typeface="Calibri"/>
                <a:hlinkClick r:id="rId3"/>
              </a:rPr>
              <a:t>,</a:t>
            </a:r>
            <a:r>
              <a:rPr dirty="0" sz="900" spc="65" b="1">
                <a:latin typeface="Calibri"/>
                <a:cs typeface="Calibri"/>
                <a:hlinkClick r:id="rId3"/>
              </a:rPr>
              <a:t> </a:t>
            </a:r>
            <a:r>
              <a:rPr dirty="0" u="sng" sz="9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4"/>
              </a:rPr>
              <a:t>www.growthrateeconomics.com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700" y="429259"/>
            <a:ext cx="5761355" cy="36709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latin typeface="Calibri"/>
                <a:cs typeface="Calibri"/>
              </a:rPr>
              <a:t>Page </a:t>
            </a:r>
            <a:r>
              <a:rPr dirty="0" sz="1100" b="1">
                <a:latin typeface="Calibri"/>
                <a:cs typeface="Calibri"/>
              </a:rPr>
              <a:t>4 </a:t>
            </a:r>
            <a:r>
              <a:rPr dirty="0" sz="1100" spc="-5">
                <a:latin typeface="Calibri"/>
                <a:cs typeface="Calibri"/>
              </a:rPr>
              <a:t>of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5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algn="just" marL="241300" marR="5080">
              <a:lnSpc>
                <a:spcPct val="110400"/>
              </a:lnSpc>
              <a:spcBef>
                <a:spcPts val="825"/>
              </a:spcBef>
            </a:pP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classical economists </a:t>
            </a:r>
            <a:r>
              <a:rPr dirty="0" sz="1200">
                <a:latin typeface="Times New Roman"/>
                <a:cs typeface="Times New Roman"/>
              </a:rPr>
              <a:t>thus believed </a:t>
            </a:r>
            <a:r>
              <a:rPr dirty="0" sz="1200" spc="-5">
                <a:latin typeface="Times New Roman"/>
                <a:cs typeface="Times New Roman"/>
              </a:rPr>
              <a:t>that </a:t>
            </a:r>
            <a:r>
              <a:rPr dirty="0" sz="1200">
                <a:latin typeface="Times New Roman"/>
                <a:cs typeface="Times New Roman"/>
              </a:rPr>
              <a:t>free </a:t>
            </a:r>
            <a:r>
              <a:rPr dirty="0" sz="1200" spc="-5">
                <a:latin typeface="Times New Roman"/>
                <a:cs typeface="Times New Roman"/>
              </a:rPr>
              <a:t>economy </a:t>
            </a:r>
            <a:r>
              <a:rPr dirty="0" sz="1200">
                <a:latin typeface="Times New Roman"/>
                <a:cs typeface="Times New Roman"/>
              </a:rPr>
              <a:t>is </a:t>
            </a:r>
            <a:r>
              <a:rPr dirty="0" sz="1200" spc="-5">
                <a:latin typeface="Times New Roman"/>
                <a:cs typeface="Times New Roman"/>
              </a:rPr>
              <a:t>the best economy </a:t>
            </a:r>
            <a:r>
              <a:rPr dirty="0" sz="1200">
                <a:latin typeface="Times New Roman"/>
                <a:cs typeface="Times New Roman"/>
              </a:rPr>
              <a:t>as it offers  maximum </a:t>
            </a:r>
            <a:r>
              <a:rPr dirty="0" sz="1200" spc="-5">
                <a:latin typeface="Times New Roman"/>
                <a:cs typeface="Times New Roman"/>
              </a:rPr>
              <a:t>employment, </a:t>
            </a:r>
            <a:r>
              <a:rPr dirty="0" sz="1200">
                <a:latin typeface="Times New Roman"/>
                <a:cs typeface="Times New Roman"/>
              </a:rPr>
              <a:t>highest </a:t>
            </a:r>
            <a:r>
              <a:rPr dirty="0" sz="1200" spc="-5">
                <a:latin typeface="Times New Roman"/>
                <a:cs typeface="Times New Roman"/>
              </a:rPr>
              <a:t>level </a:t>
            </a:r>
            <a:r>
              <a:rPr dirty="0" sz="1200">
                <a:latin typeface="Times New Roman"/>
                <a:cs typeface="Times New Roman"/>
              </a:rPr>
              <a:t>of income and </a:t>
            </a:r>
            <a:r>
              <a:rPr dirty="0" sz="1200" spc="-5">
                <a:latin typeface="Times New Roman"/>
                <a:cs typeface="Times New Roman"/>
              </a:rPr>
              <a:t>automatically </a:t>
            </a:r>
            <a:r>
              <a:rPr dirty="0" sz="1200">
                <a:latin typeface="Times New Roman"/>
                <a:cs typeface="Times New Roman"/>
              </a:rPr>
              <a:t>reaches </a:t>
            </a:r>
            <a:r>
              <a:rPr dirty="0" sz="1200" spc="-5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state of  equilibrium.</a:t>
            </a:r>
            <a:endParaRPr sz="1200">
              <a:latin typeface="Times New Roman"/>
              <a:cs typeface="Times New Roman"/>
            </a:endParaRPr>
          </a:p>
          <a:p>
            <a:pPr algn="just" marL="240665" marR="5715" indent="-228600">
              <a:lnSpc>
                <a:spcPct val="110100"/>
              </a:lnSpc>
              <a:spcBef>
                <a:spcPts val="994"/>
              </a:spcBef>
            </a:pPr>
            <a:r>
              <a:rPr dirty="0" sz="1200" spc="-5">
                <a:solidFill>
                  <a:srgbClr val="00AF50"/>
                </a:solidFill>
                <a:latin typeface="Times New Roman"/>
                <a:cs typeface="Times New Roman"/>
              </a:rPr>
              <a:t>(B)</a:t>
            </a:r>
            <a:r>
              <a:rPr dirty="0" sz="1200" spc="-5" b="1">
                <a:solidFill>
                  <a:srgbClr val="00AF50"/>
                </a:solidFill>
                <a:latin typeface="Times New Roman"/>
                <a:cs typeface="Times New Roman"/>
              </a:rPr>
              <a:t>The </a:t>
            </a:r>
            <a:r>
              <a:rPr dirty="0" sz="1200" b="1">
                <a:solidFill>
                  <a:srgbClr val="00AF50"/>
                </a:solidFill>
                <a:latin typeface="Times New Roman"/>
                <a:cs typeface="Times New Roman"/>
              </a:rPr>
              <a:t>Keynesian </a:t>
            </a:r>
            <a:r>
              <a:rPr dirty="0" sz="1200" spc="-5" b="1">
                <a:solidFill>
                  <a:srgbClr val="00AF50"/>
                </a:solidFill>
                <a:latin typeface="Times New Roman"/>
                <a:cs typeface="Times New Roman"/>
              </a:rPr>
              <a:t>School </a:t>
            </a:r>
            <a:r>
              <a:rPr dirty="0" sz="1200" b="1">
                <a:solidFill>
                  <a:srgbClr val="00AF50"/>
                </a:solidFill>
                <a:latin typeface="Times New Roman"/>
                <a:cs typeface="Times New Roman"/>
              </a:rPr>
              <a:t>of </a:t>
            </a:r>
            <a:r>
              <a:rPr dirty="0" sz="1200" spc="-5" b="1">
                <a:solidFill>
                  <a:srgbClr val="00AF50"/>
                </a:solidFill>
                <a:latin typeface="Times New Roman"/>
                <a:cs typeface="Times New Roman"/>
              </a:rPr>
              <a:t>thought: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10">
                <a:latin typeface="Times New Roman"/>
                <a:cs typeface="Times New Roman"/>
              </a:rPr>
              <a:t>it </a:t>
            </a:r>
            <a:r>
              <a:rPr dirty="0" sz="1200">
                <a:latin typeface="Times New Roman"/>
                <a:cs typeface="Times New Roman"/>
              </a:rPr>
              <a:t>is a </a:t>
            </a:r>
            <a:r>
              <a:rPr dirty="0" sz="1200" spc="-5">
                <a:latin typeface="Times New Roman"/>
                <a:cs typeface="Times New Roman"/>
              </a:rPr>
              <a:t>school </a:t>
            </a:r>
            <a:r>
              <a:rPr dirty="0" sz="1200">
                <a:latin typeface="Times New Roman"/>
                <a:cs typeface="Times New Roman"/>
              </a:rPr>
              <a:t>of thought </a:t>
            </a:r>
            <a:r>
              <a:rPr dirty="0" sz="1200" spc="-5">
                <a:latin typeface="Times New Roman"/>
                <a:cs typeface="Times New Roman"/>
              </a:rPr>
              <a:t>dominated </a:t>
            </a:r>
            <a:r>
              <a:rPr dirty="0" sz="1200">
                <a:latin typeface="Times New Roman"/>
                <a:cs typeface="Times New Roman"/>
              </a:rPr>
              <a:t>by </a:t>
            </a:r>
            <a:r>
              <a:rPr dirty="0" sz="1200" spc="-5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viewpoint  of Lord </a:t>
            </a:r>
            <a:r>
              <a:rPr dirty="0" sz="1200" spc="-5">
                <a:latin typeface="Times New Roman"/>
                <a:cs typeface="Times New Roman"/>
              </a:rPr>
              <a:t>Keynes. He was </a:t>
            </a:r>
            <a:r>
              <a:rPr dirty="0" sz="1200">
                <a:latin typeface="Times New Roman"/>
                <a:cs typeface="Times New Roman"/>
              </a:rPr>
              <a:t>more </a:t>
            </a:r>
            <a:r>
              <a:rPr dirty="0" sz="1200" spc="-5">
                <a:latin typeface="Times New Roman"/>
                <a:cs typeface="Times New Roman"/>
              </a:rPr>
              <a:t>practical </a:t>
            </a: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approach </a:t>
            </a:r>
            <a:r>
              <a:rPr dirty="0" sz="1200">
                <a:latin typeface="Times New Roman"/>
                <a:cs typeface="Times New Roman"/>
              </a:rPr>
              <a:t>than the </a:t>
            </a:r>
            <a:r>
              <a:rPr dirty="0" sz="1200" spc="-5">
                <a:latin typeface="Times New Roman"/>
                <a:cs typeface="Times New Roman"/>
              </a:rPr>
              <a:t>classical economic. He  </a:t>
            </a:r>
            <a:r>
              <a:rPr dirty="0" sz="1200">
                <a:latin typeface="Times New Roman"/>
                <a:cs typeface="Times New Roman"/>
              </a:rPr>
              <a:t>observed that during the period </a:t>
            </a:r>
            <a:r>
              <a:rPr dirty="0" sz="1200" spc="-5">
                <a:latin typeface="Times New Roman"/>
                <a:cs typeface="Times New Roman"/>
              </a:rPr>
              <a:t>between </a:t>
            </a:r>
            <a:r>
              <a:rPr dirty="0" sz="1200">
                <a:latin typeface="Times New Roman"/>
                <a:cs typeface="Times New Roman"/>
              </a:rPr>
              <a:t>1930-40, there </a:t>
            </a:r>
            <a:r>
              <a:rPr dirty="0" sz="1200" spc="-5">
                <a:latin typeface="Times New Roman"/>
                <a:cs typeface="Times New Roman"/>
              </a:rPr>
              <a:t>was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worldwide depression </a:t>
            </a:r>
            <a:r>
              <a:rPr dirty="0" sz="1200" spc="10">
                <a:latin typeface="Times New Roman"/>
                <a:cs typeface="Times New Roman"/>
              </a:rPr>
              <a:t>(A  </a:t>
            </a:r>
            <a:r>
              <a:rPr dirty="0" sz="1200">
                <a:latin typeface="Times New Roman"/>
                <a:cs typeface="Times New Roman"/>
              </a:rPr>
              <a:t>situation of a </a:t>
            </a:r>
            <a:r>
              <a:rPr dirty="0" sz="1200" spc="-5">
                <a:latin typeface="Times New Roman"/>
                <a:cs typeface="Times New Roman"/>
              </a:rPr>
              <a:t>persistent fall </a:t>
            </a: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prices).Consequently, there was </a:t>
            </a:r>
            <a:r>
              <a:rPr dirty="0" sz="1200">
                <a:latin typeface="Times New Roman"/>
                <a:cs typeface="Times New Roman"/>
              </a:rPr>
              <a:t>a </a:t>
            </a:r>
            <a:r>
              <a:rPr dirty="0" sz="1200" spc="-5">
                <a:latin typeface="Times New Roman"/>
                <a:cs typeface="Times New Roman"/>
              </a:rPr>
              <a:t>significant </a:t>
            </a:r>
            <a:r>
              <a:rPr dirty="0" sz="1200">
                <a:latin typeface="Times New Roman"/>
                <a:cs typeface="Times New Roman"/>
              </a:rPr>
              <a:t>fall in </a:t>
            </a:r>
            <a:r>
              <a:rPr dirty="0" sz="1200" spc="-5">
                <a:latin typeface="Times New Roman"/>
                <a:cs typeface="Times New Roman"/>
              </a:rPr>
              <a:t>profits,  </a:t>
            </a:r>
            <a:r>
              <a:rPr dirty="0" sz="1200">
                <a:latin typeface="Times New Roman"/>
                <a:cs typeface="Times New Roman"/>
              </a:rPr>
              <a:t>fall in the </a:t>
            </a:r>
            <a:r>
              <a:rPr dirty="0" sz="1200" spc="-5">
                <a:latin typeface="Times New Roman"/>
                <a:cs typeface="Times New Roman"/>
              </a:rPr>
              <a:t>level </a:t>
            </a:r>
            <a:r>
              <a:rPr dirty="0" sz="120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investment </a:t>
            </a:r>
            <a:r>
              <a:rPr dirty="0" sz="120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fall </a:t>
            </a: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-5">
                <a:latin typeface="Times New Roman"/>
                <a:cs typeface="Times New Roman"/>
              </a:rPr>
              <a:t>the level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employment.</a:t>
            </a:r>
            <a:endParaRPr sz="1200">
              <a:latin typeface="Times New Roman"/>
              <a:cs typeface="Times New Roman"/>
            </a:endParaRPr>
          </a:p>
          <a:p>
            <a:pPr algn="just" marL="240665" marR="5715">
              <a:lnSpc>
                <a:spcPct val="109800"/>
              </a:lnSpc>
              <a:spcBef>
                <a:spcPts val="1019"/>
              </a:spcBef>
            </a:pPr>
            <a:r>
              <a:rPr dirty="0" sz="1200">
                <a:latin typeface="Times New Roman"/>
                <a:cs typeface="Times New Roman"/>
              </a:rPr>
              <a:t>Accordingly,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concluded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that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situation</a:t>
            </a:r>
            <a:r>
              <a:rPr dirty="0" sz="1200" spc="-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unemployment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economy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handled  </a:t>
            </a:r>
            <a:r>
              <a:rPr dirty="0" sz="1200">
                <a:latin typeface="Times New Roman"/>
                <a:cs typeface="Times New Roman"/>
              </a:rPr>
              <a:t>only through </a:t>
            </a:r>
            <a:r>
              <a:rPr dirty="0" sz="1200" spc="-5">
                <a:latin typeface="Times New Roman"/>
                <a:cs typeface="Times New Roman"/>
              </a:rPr>
              <a:t>direct intervention </a:t>
            </a:r>
            <a:r>
              <a:rPr dirty="0" sz="1200">
                <a:latin typeface="Times New Roman"/>
                <a:cs typeface="Times New Roman"/>
              </a:rPr>
              <a:t>of the government; the </a:t>
            </a:r>
            <a:r>
              <a:rPr dirty="0" sz="1200" spc="-5">
                <a:latin typeface="Times New Roman"/>
                <a:cs typeface="Times New Roman"/>
              </a:rPr>
              <a:t>government must undertake  investment </a:t>
            </a:r>
            <a:r>
              <a:rPr dirty="0" sz="120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production </a:t>
            </a:r>
            <a:r>
              <a:rPr dirty="0" sz="1200">
                <a:latin typeface="Times New Roman"/>
                <a:cs typeface="Times New Roman"/>
              </a:rPr>
              <a:t>to create </a:t>
            </a:r>
            <a:r>
              <a:rPr dirty="0" sz="1200" spc="-5">
                <a:latin typeface="Times New Roman"/>
                <a:cs typeface="Times New Roman"/>
              </a:rPr>
              <a:t>opportunities </a:t>
            </a:r>
            <a:r>
              <a:rPr dirty="0" sz="1200">
                <a:latin typeface="Times New Roman"/>
                <a:cs typeface="Times New Roman"/>
              </a:rPr>
              <a:t>of employment.</a:t>
            </a:r>
            <a:endParaRPr sz="1200">
              <a:latin typeface="Times New Roman"/>
              <a:cs typeface="Times New Roman"/>
            </a:endParaRPr>
          </a:p>
          <a:p>
            <a:pPr algn="just" marL="240665" marR="6985" indent="-190500">
              <a:lnSpc>
                <a:spcPct val="109800"/>
              </a:lnSpc>
              <a:spcBef>
                <a:spcPts val="1019"/>
              </a:spcBef>
            </a:pPr>
            <a:r>
              <a:rPr dirty="0" sz="1200" spc="-5" b="1">
                <a:latin typeface="Times New Roman"/>
                <a:cs typeface="Times New Roman"/>
              </a:rPr>
              <a:t>Conclusion:</a:t>
            </a:r>
            <a:r>
              <a:rPr dirty="0" sz="1200" spc="-5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-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Earlier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classical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economists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hold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view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free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economy,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there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would  </a:t>
            </a:r>
            <a:r>
              <a:rPr dirty="0" sz="1200">
                <a:latin typeface="Times New Roman"/>
                <a:cs typeface="Times New Roman"/>
              </a:rPr>
              <a:t>always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full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employment.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Accordingly,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their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analysis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economic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problems,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they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only  focused on the </a:t>
            </a:r>
            <a:r>
              <a:rPr dirty="0" sz="1200" spc="-5">
                <a:latin typeface="Times New Roman"/>
                <a:cs typeface="Times New Roman"/>
              </a:rPr>
              <a:t>micro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issues.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20650" y="4244339"/>
          <a:ext cx="5724525" cy="2705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47340"/>
                <a:gridCol w="2857500"/>
              </a:tblGrid>
              <a:tr h="200659">
                <a:tc>
                  <a:txBody>
                    <a:bodyPr/>
                    <a:lstStyle/>
                    <a:p>
                      <a:pPr marL="33337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2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Classical</a:t>
                      </a:r>
                      <a:r>
                        <a:rPr dirty="0"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School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540">
                    <a:solidFill>
                      <a:srgbClr val="4AACC5"/>
                    </a:solidFill>
                  </a:tcPr>
                </a:tc>
                <a:tc>
                  <a:txBody>
                    <a:bodyPr/>
                    <a:lstStyle/>
                    <a:p>
                      <a:pPr marL="37274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200" spc="-5" b="1" i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dirty="0" sz="12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eynesian</a:t>
                      </a:r>
                      <a:r>
                        <a:rPr dirty="0" sz="12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School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540">
                    <a:solidFill>
                      <a:srgbClr val="4AACC5"/>
                    </a:solidFill>
                  </a:tcPr>
                </a:tc>
              </a:tr>
              <a:tr h="1233170">
                <a:tc>
                  <a:txBody>
                    <a:bodyPr/>
                    <a:lstStyle/>
                    <a:p>
                      <a:pPr marL="66675" marR="61594">
                        <a:lnSpc>
                          <a:spcPts val="1380"/>
                        </a:lnSpc>
                        <a:spcBef>
                          <a:spcPts val="15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It assumes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that economy is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always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at full 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employment equilibrium where 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AD=</a:t>
                      </a:r>
                      <a:r>
                        <a:rPr dirty="0" sz="1200" spc="3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AS.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905">
                    <a:lnL w="12700">
                      <a:solidFill>
                        <a:srgbClr val="4AACC5"/>
                      </a:solidFill>
                      <a:prstDash val="solid"/>
                    </a:lnL>
                    <a:lnB w="12700">
                      <a:solidFill>
                        <a:srgbClr val="4AACC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It believes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that economy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25145" marR="57785" indent="-228600">
                        <a:lnSpc>
                          <a:spcPts val="1380"/>
                        </a:lnSpc>
                        <a:spcBef>
                          <a:spcPts val="65"/>
                        </a:spcBef>
                        <a:buFont typeface="Wingdings"/>
                        <a:buChar char=""/>
                        <a:tabLst>
                          <a:tab pos="525145" algn="l"/>
                          <a:tab pos="525780" algn="l"/>
                          <a:tab pos="822325" algn="l"/>
                          <a:tab pos="1180465" algn="l"/>
                          <a:tab pos="2084705" algn="l"/>
                        </a:tabLst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	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full	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employment 	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equilibrium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where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AD=AS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25145" marR="57785" indent="-228600">
                        <a:lnSpc>
                          <a:spcPts val="1380"/>
                        </a:lnSpc>
                        <a:buFont typeface="Wingdings"/>
                        <a:buChar char=""/>
                        <a:tabLst>
                          <a:tab pos="525145" algn="l"/>
                          <a:tab pos="525780" algn="l"/>
                        </a:tabLst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over full employment  equilibrium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where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AD&gt;AS.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25145" marR="57785" indent="-228600">
                        <a:lnSpc>
                          <a:spcPts val="1380"/>
                        </a:lnSpc>
                        <a:buFont typeface="Wingdings"/>
                        <a:buChar char=""/>
                        <a:tabLst>
                          <a:tab pos="525145" algn="l"/>
                          <a:tab pos="525780" algn="l"/>
                        </a:tabLst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At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under full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employment  where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AD&lt;AS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4AACC5"/>
                      </a:solidFill>
                      <a:prstDash val="solid"/>
                    </a:lnR>
                    <a:lnB w="12700">
                      <a:solidFill>
                        <a:srgbClr val="4AACC5"/>
                      </a:solidFill>
                      <a:prstDash val="solid"/>
                    </a:lnB>
                  </a:tcPr>
                </a:tc>
              </a:tr>
              <a:tr h="363219">
                <a:tc>
                  <a:txBody>
                    <a:bodyPr/>
                    <a:lstStyle/>
                    <a:p>
                      <a:pPr marL="66675" marR="60960">
                        <a:lnSpc>
                          <a:spcPts val="1380"/>
                        </a:lnSpc>
                        <a:spcBef>
                          <a:spcPts val="65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If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there is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disequilibrium,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it will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be 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automatically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corrected by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market</a:t>
                      </a:r>
                      <a:r>
                        <a:rPr dirty="0" sz="1200" spc="-7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forces.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255">
                    <a:lnL w="12700">
                      <a:solidFill>
                        <a:srgbClr val="4AACC5"/>
                      </a:solidFill>
                      <a:prstDash val="solid"/>
                    </a:lnL>
                    <a:lnT w="12700">
                      <a:solidFill>
                        <a:srgbClr val="4AACC5"/>
                      </a:solidFill>
                      <a:prstDash val="solid"/>
                    </a:lnT>
                    <a:lnB w="12700">
                      <a:solidFill>
                        <a:srgbClr val="4AACC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58419">
                        <a:lnSpc>
                          <a:spcPts val="1380"/>
                        </a:lnSpc>
                        <a:spcBef>
                          <a:spcPts val="6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If there is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disequilibrium,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it will be</a:t>
                      </a:r>
                      <a:r>
                        <a:rPr dirty="0" sz="1200" spc="-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corrected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by Government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interferes.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255">
                    <a:lnR w="12700">
                      <a:solidFill>
                        <a:srgbClr val="4AACC5"/>
                      </a:solidFill>
                      <a:prstDash val="solid"/>
                    </a:lnR>
                    <a:lnT w="12700">
                      <a:solidFill>
                        <a:srgbClr val="4AACC5"/>
                      </a:solidFill>
                      <a:prstDash val="solid"/>
                    </a:lnT>
                    <a:lnB w="12700">
                      <a:solidFill>
                        <a:srgbClr val="4AACC5"/>
                      </a:solidFill>
                      <a:prstDash val="solid"/>
                    </a:lnB>
                  </a:tcPr>
                </a:tc>
              </a:tr>
              <a:tr h="363213">
                <a:tc>
                  <a:txBody>
                    <a:bodyPr/>
                    <a:lstStyle/>
                    <a:p>
                      <a:pPr marL="66675">
                        <a:lnSpc>
                          <a:spcPts val="141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This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belief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continued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till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1930.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4AACC5"/>
                      </a:solidFill>
                      <a:prstDash val="solid"/>
                    </a:lnL>
                    <a:lnT w="12700">
                      <a:solidFill>
                        <a:srgbClr val="4AACC5"/>
                      </a:solidFill>
                      <a:prstDash val="solid"/>
                    </a:lnT>
                    <a:lnB w="19050">
                      <a:solidFill>
                        <a:srgbClr val="4AACC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56515">
                        <a:lnSpc>
                          <a:spcPts val="1380"/>
                        </a:lnSpc>
                        <a:spcBef>
                          <a:spcPts val="65"/>
                        </a:spcBef>
                        <a:tabLst>
                          <a:tab pos="489584" algn="l"/>
                          <a:tab pos="962025" algn="l"/>
                          <a:tab pos="1348105" algn="l"/>
                          <a:tab pos="2064385" algn="l"/>
                          <a:tab pos="2493645" algn="l"/>
                        </a:tabLst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This	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came	into	existence	after 	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great depression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1929-30.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255">
                    <a:lnR w="12700">
                      <a:solidFill>
                        <a:srgbClr val="4AACC5"/>
                      </a:solidFill>
                      <a:prstDash val="solid"/>
                    </a:lnR>
                    <a:lnT w="12700">
                      <a:solidFill>
                        <a:srgbClr val="4AACC5"/>
                      </a:solidFill>
                      <a:prstDash val="solid"/>
                    </a:lnT>
                    <a:lnB w="19050">
                      <a:solidFill>
                        <a:srgbClr val="4AACC5"/>
                      </a:solidFill>
                      <a:prstDash val="solid"/>
                    </a:lnB>
                  </a:tcPr>
                </a:tc>
              </a:tr>
              <a:tr h="538486">
                <a:tc>
                  <a:txBody>
                    <a:bodyPr/>
                    <a:lstStyle/>
                    <a:p>
                      <a:pPr marL="66675" marR="60325">
                        <a:lnSpc>
                          <a:spcPts val="1380"/>
                        </a:lnSpc>
                        <a:spcBef>
                          <a:spcPts val="65"/>
                        </a:spcBef>
                        <a:tabLst>
                          <a:tab pos="882015" algn="l"/>
                          <a:tab pos="1456055" algn="l"/>
                          <a:tab pos="1964689" algn="l"/>
                          <a:tab pos="2211070" algn="l"/>
                        </a:tabLst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Aggregate	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supply	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curve	is 	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perfectly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inelastic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with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respect to</a:t>
                      </a:r>
                      <a:r>
                        <a:rPr dirty="0" sz="1200" spc="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price.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255">
                    <a:lnL w="12700">
                      <a:solidFill>
                        <a:srgbClr val="4AACC5"/>
                      </a:solidFill>
                      <a:prstDash val="solid"/>
                    </a:lnL>
                    <a:lnT w="19050">
                      <a:solidFill>
                        <a:srgbClr val="4AACC5"/>
                      </a:solidFill>
                      <a:prstDash val="solid"/>
                    </a:lnT>
                    <a:lnB w="12700">
                      <a:solidFill>
                        <a:srgbClr val="4AACC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67945" marR="57150">
                        <a:lnSpc>
                          <a:spcPts val="1380"/>
                        </a:lnSpc>
                        <a:spcBef>
                          <a:spcPts val="6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Aggregate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supply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curve is perfectly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elastic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till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full employment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of resources and after  that becomes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independent.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255">
                    <a:lnR w="12700">
                      <a:solidFill>
                        <a:srgbClr val="4AACC5"/>
                      </a:solidFill>
                      <a:prstDash val="solid"/>
                    </a:lnR>
                    <a:lnT w="19050">
                      <a:solidFill>
                        <a:srgbClr val="4AACC5"/>
                      </a:solidFill>
                      <a:prstDash val="solid"/>
                    </a:lnT>
                    <a:lnB w="12700">
                      <a:solidFill>
                        <a:srgbClr val="4AACC5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901700" y="7254239"/>
            <a:ext cx="5762625" cy="739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1200" spc="-5" b="1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MACRO- ECONOMICS SECTORS </a:t>
            </a:r>
            <a:r>
              <a:rPr dirty="0" u="heavy" sz="1200" spc="10" b="1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OF </a:t>
            </a:r>
            <a:r>
              <a:rPr dirty="0" u="heavy" sz="1200" spc="-5" b="1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AN</a:t>
            </a:r>
            <a:r>
              <a:rPr dirty="0" u="heavy" sz="1200" spc="-25" b="1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ECONOMY:-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111100"/>
              </a:lnSpc>
              <a:spcBef>
                <a:spcPts val="980"/>
              </a:spcBef>
            </a:pPr>
            <a:r>
              <a:rPr dirty="0" sz="1200">
                <a:latin typeface="Times New Roman"/>
                <a:cs typeface="Times New Roman"/>
              </a:rPr>
              <a:t>There </a:t>
            </a:r>
            <a:r>
              <a:rPr dirty="0" sz="1200" spc="-5">
                <a:latin typeface="Times New Roman"/>
                <a:cs typeface="Times New Roman"/>
              </a:rPr>
              <a:t>are </a:t>
            </a:r>
            <a:r>
              <a:rPr dirty="0" sz="1200">
                <a:latin typeface="Times New Roman"/>
                <a:cs typeface="Times New Roman"/>
              </a:rPr>
              <a:t>four main </a:t>
            </a:r>
            <a:r>
              <a:rPr dirty="0" sz="1200" spc="-5">
                <a:latin typeface="Times New Roman"/>
                <a:cs typeface="Times New Roman"/>
              </a:rPr>
              <a:t>sectors </a:t>
            </a:r>
            <a:r>
              <a:rPr dirty="0" sz="1200">
                <a:latin typeface="Times New Roman"/>
                <a:cs typeface="Times New Roman"/>
              </a:rPr>
              <a:t>which perform economic activities in an </a:t>
            </a:r>
            <a:r>
              <a:rPr dirty="0" sz="1200" spc="-5">
                <a:latin typeface="Times New Roman"/>
                <a:cs typeface="Times New Roman"/>
              </a:rPr>
              <a:t>economy these </a:t>
            </a:r>
            <a:r>
              <a:rPr dirty="0" sz="1200">
                <a:latin typeface="Times New Roman"/>
                <a:cs typeface="Times New Roman"/>
              </a:rPr>
              <a:t>are given  below:-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89000" y="8135619"/>
            <a:ext cx="5572759" cy="11429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52500" y="8193000"/>
            <a:ext cx="5390515" cy="9677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33450" y="8173948"/>
            <a:ext cx="5428615" cy="1005840"/>
          </a:xfrm>
          <a:custGeom>
            <a:avLst/>
            <a:gdLst/>
            <a:ahLst/>
            <a:cxnLst/>
            <a:rect l="l" t="t" r="r" b="b"/>
            <a:pathLst>
              <a:path w="5428615" h="1005840">
                <a:moveTo>
                  <a:pt x="0" y="0"/>
                </a:moveTo>
                <a:lnTo>
                  <a:pt x="5428615" y="0"/>
                </a:lnTo>
                <a:lnTo>
                  <a:pt x="5428615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42900" y="1030985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0"/>
                </a:moveTo>
                <a:lnTo>
                  <a:pt x="35458" y="0"/>
                </a:lnTo>
                <a:lnTo>
                  <a:pt x="35458" y="35725"/>
                </a:lnTo>
                <a:lnTo>
                  <a:pt x="0" y="3572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42900" y="1030985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0"/>
                </a:moveTo>
                <a:lnTo>
                  <a:pt x="35458" y="0"/>
                </a:lnTo>
                <a:lnTo>
                  <a:pt x="35458" y="35725"/>
                </a:lnTo>
                <a:lnTo>
                  <a:pt x="0" y="3572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42900" y="342899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0"/>
                </a:moveTo>
                <a:lnTo>
                  <a:pt x="35458" y="0"/>
                </a:lnTo>
                <a:lnTo>
                  <a:pt x="35458" y="35458"/>
                </a:lnTo>
                <a:lnTo>
                  <a:pt x="0" y="3545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42900" y="342899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0"/>
                </a:moveTo>
                <a:lnTo>
                  <a:pt x="35458" y="0"/>
                </a:lnTo>
                <a:lnTo>
                  <a:pt x="35458" y="35458"/>
                </a:lnTo>
                <a:lnTo>
                  <a:pt x="0" y="3545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5777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577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7461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746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9145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914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0829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8082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92513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9251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04197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0419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15881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1588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27565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2756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39249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3924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50933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5093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62617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6261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74301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7430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85985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8598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97669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9766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09353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0935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21037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2103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32721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3272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44405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4440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56089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25608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67773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26777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79457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7945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91141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9114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302825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30282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14509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1450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326193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32619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337877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33787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349561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34956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361245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36124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372929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37292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384613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38461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396297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39629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407981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40798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4198057" y="10309861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4198057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4317438" y="10309861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4317437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4436816" y="10309861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4436817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455618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455618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467556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467556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479494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479494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491432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491432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503370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503370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515308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515308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527246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527246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539184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539184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551122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551122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563060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563060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574998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574998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586936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586936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598874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598874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610812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610812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622750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622750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634688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634688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646626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646626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658564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658564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670502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670502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682440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682440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694378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6943790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706316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706316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4577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4577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5746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5746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6914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6914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8082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8082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92513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9251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10419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10419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11588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11588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12756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12756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13924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13924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150933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15093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16261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16261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17430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17430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18598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18598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19766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19766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209353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20935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22103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22103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23272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23272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24440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24440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25608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25608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267773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26777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27945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27945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29114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29114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30282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30282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31450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31450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3261935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32619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33787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33787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34956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34956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36124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36124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37292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37292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3846135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38461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39629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39629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40798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40798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419804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419804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431742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431742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443680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443680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455618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455618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467556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467556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479494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479494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491432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491432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503370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503370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515308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515308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527246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527246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539184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539184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551122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551122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563060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563060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574998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574998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586936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586936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598874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598874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610812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610812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622750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622750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634688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634688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646626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646626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658564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658564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6705027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670502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682440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682440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694378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6943790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706316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706316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7180580" y="10309859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0"/>
                </a:moveTo>
                <a:lnTo>
                  <a:pt x="35725" y="0"/>
                </a:lnTo>
                <a:lnTo>
                  <a:pt x="35725" y="35725"/>
                </a:lnTo>
                <a:lnTo>
                  <a:pt x="0" y="3572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7180580" y="10309859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0"/>
                </a:moveTo>
                <a:lnTo>
                  <a:pt x="35725" y="0"/>
                </a:lnTo>
                <a:lnTo>
                  <a:pt x="35725" y="35725"/>
                </a:lnTo>
                <a:lnTo>
                  <a:pt x="0" y="3572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7180580" y="342899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0" y="0"/>
                </a:moveTo>
                <a:lnTo>
                  <a:pt x="35725" y="0"/>
                </a:lnTo>
                <a:lnTo>
                  <a:pt x="35725" y="35458"/>
                </a:lnTo>
                <a:lnTo>
                  <a:pt x="0" y="3545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7180580" y="342899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0" y="0"/>
                </a:moveTo>
                <a:lnTo>
                  <a:pt x="35725" y="0"/>
                </a:lnTo>
                <a:lnTo>
                  <a:pt x="35725" y="35458"/>
                </a:lnTo>
                <a:lnTo>
                  <a:pt x="0" y="3545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7180580" y="4577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9" y="0"/>
                </a:lnTo>
                <a:lnTo>
                  <a:pt x="35719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7180580" y="4577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7180580" y="5746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9" y="0"/>
                </a:lnTo>
                <a:lnTo>
                  <a:pt x="35719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7180580" y="5746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7180581" y="6914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7180580" y="6914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7180580" y="8082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7180580" y="8082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7180579" y="9251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7180580" y="9251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7180580" y="10419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7180580" y="10419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7180581" y="11588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7" y="0"/>
                </a:lnTo>
                <a:lnTo>
                  <a:pt x="35717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7180580" y="11588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7180580" y="12756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7180580" y="12756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7180581" y="13924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7180580" y="13924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7180580" y="15093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7180580" y="15093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7180580" y="16261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9" y="0"/>
                </a:lnTo>
                <a:lnTo>
                  <a:pt x="35719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7180580" y="16261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7180581" y="17430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7" y="0"/>
                </a:lnTo>
                <a:lnTo>
                  <a:pt x="35717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7180580" y="17430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7180579" y="1859857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9" y="0"/>
                </a:lnTo>
                <a:lnTo>
                  <a:pt x="35719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7180580" y="18598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7180580" y="1976697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9" y="0"/>
                </a:lnTo>
                <a:lnTo>
                  <a:pt x="35719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7180580" y="19766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7180581" y="20935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7180580" y="20935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7180580" y="2210377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9" y="0"/>
                </a:lnTo>
                <a:lnTo>
                  <a:pt x="35719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7180580" y="22103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7180579" y="23272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20" y="0"/>
                </a:lnTo>
                <a:lnTo>
                  <a:pt x="35720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7180580" y="23272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7180580" y="24440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7180580" y="24440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7180580" y="25608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7" y="0"/>
                </a:lnTo>
                <a:lnTo>
                  <a:pt x="35717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7180580" y="25608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7180581" y="26777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6" y="0"/>
                </a:lnTo>
                <a:lnTo>
                  <a:pt x="35716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7180580" y="26777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7180579" y="27945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7180580" y="27945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7180581" y="29114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7180580" y="29114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7180581" y="30282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7180580" y="30282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7180580" y="31450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7180580" y="31450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7180579" y="32619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9" y="0"/>
                </a:lnTo>
                <a:lnTo>
                  <a:pt x="35719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7180580" y="32619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7180581" y="33787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7180580" y="33787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7180580" y="34956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7180580" y="34956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7180580" y="36124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7180580" y="36124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7180580" y="37292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7180580" y="37292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7180580" y="38461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7180580" y="38461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7180580" y="39629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7180580" y="39629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7180580" y="40798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7180580" y="40798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7180580" y="41966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7180580" y="41966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7180580" y="43134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7180580" y="43134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7180580" y="44303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7180580" y="44303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7180580" y="45471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7180580" y="45471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7180580" y="46640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7180580" y="46640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7180580" y="47808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7180580" y="47808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7180580" y="48976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7180580" y="48976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7180580" y="50145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7180580" y="50145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7180580" y="51313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7180580" y="51313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7180580" y="52482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7180580" y="52482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7180580" y="53650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7180580" y="53650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7180580" y="54818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7180580" y="54818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7180580" y="55987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7180580" y="55987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7180580" y="57155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7180580" y="57155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7180580" y="58324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7180580" y="58324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7180580" y="59492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7180580" y="59492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7180580" y="60660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7180580" y="60660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7180580" y="61829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7180580" y="61829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7180580" y="62997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7180580" y="62997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7180580" y="64166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7180580" y="64166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7180580" y="65334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7180580" y="65334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7180580" y="66502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7180580" y="66502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7180580" y="67671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7180580" y="67671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7180580" y="68839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7180580" y="68839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7180580" y="70008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/>
          <p:nvPr/>
        </p:nvSpPr>
        <p:spPr>
          <a:xfrm>
            <a:off x="7180580" y="70008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/>
          <p:nvPr/>
        </p:nvSpPr>
        <p:spPr>
          <a:xfrm>
            <a:off x="7180580" y="71176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/>
          <p:nvPr/>
        </p:nvSpPr>
        <p:spPr>
          <a:xfrm>
            <a:off x="7180580" y="71176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1" name="object 361"/>
          <p:cNvSpPr/>
          <p:nvPr/>
        </p:nvSpPr>
        <p:spPr>
          <a:xfrm>
            <a:off x="7180580" y="72344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/>
          <p:nvPr/>
        </p:nvSpPr>
        <p:spPr>
          <a:xfrm>
            <a:off x="7180580" y="72344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3" name="object 363"/>
          <p:cNvSpPr/>
          <p:nvPr/>
        </p:nvSpPr>
        <p:spPr>
          <a:xfrm>
            <a:off x="7180581" y="73513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4" name="object 364"/>
          <p:cNvSpPr/>
          <p:nvPr/>
        </p:nvSpPr>
        <p:spPr>
          <a:xfrm>
            <a:off x="7180580" y="73513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5" name="object 365"/>
          <p:cNvSpPr/>
          <p:nvPr/>
        </p:nvSpPr>
        <p:spPr>
          <a:xfrm>
            <a:off x="7180580" y="74681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6" name="object 366"/>
          <p:cNvSpPr/>
          <p:nvPr/>
        </p:nvSpPr>
        <p:spPr>
          <a:xfrm>
            <a:off x="7180580" y="74681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7" name="object 367"/>
          <p:cNvSpPr/>
          <p:nvPr/>
        </p:nvSpPr>
        <p:spPr>
          <a:xfrm>
            <a:off x="7180579" y="75850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20" y="0"/>
                </a:lnTo>
                <a:lnTo>
                  <a:pt x="35720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8" name="object 368"/>
          <p:cNvSpPr/>
          <p:nvPr/>
        </p:nvSpPr>
        <p:spPr>
          <a:xfrm>
            <a:off x="7180580" y="75850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9" name="object 369"/>
          <p:cNvSpPr/>
          <p:nvPr/>
        </p:nvSpPr>
        <p:spPr>
          <a:xfrm>
            <a:off x="7180580" y="77018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0" name="object 370"/>
          <p:cNvSpPr/>
          <p:nvPr/>
        </p:nvSpPr>
        <p:spPr>
          <a:xfrm>
            <a:off x="7180580" y="77018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1" name="object 371"/>
          <p:cNvSpPr/>
          <p:nvPr/>
        </p:nvSpPr>
        <p:spPr>
          <a:xfrm>
            <a:off x="7180580" y="78186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2" name="object 372"/>
          <p:cNvSpPr/>
          <p:nvPr/>
        </p:nvSpPr>
        <p:spPr>
          <a:xfrm>
            <a:off x="7180580" y="78186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3" name="object 373"/>
          <p:cNvSpPr/>
          <p:nvPr/>
        </p:nvSpPr>
        <p:spPr>
          <a:xfrm>
            <a:off x="7180581" y="79355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4" name="object 374"/>
          <p:cNvSpPr/>
          <p:nvPr/>
        </p:nvSpPr>
        <p:spPr>
          <a:xfrm>
            <a:off x="7180580" y="79355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5" name="object 375"/>
          <p:cNvSpPr/>
          <p:nvPr/>
        </p:nvSpPr>
        <p:spPr>
          <a:xfrm>
            <a:off x="7180580" y="80523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6" name="object 376"/>
          <p:cNvSpPr/>
          <p:nvPr/>
        </p:nvSpPr>
        <p:spPr>
          <a:xfrm>
            <a:off x="7180580" y="80523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7" name="object 377"/>
          <p:cNvSpPr/>
          <p:nvPr/>
        </p:nvSpPr>
        <p:spPr>
          <a:xfrm>
            <a:off x="7180580" y="81692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8" name="object 378"/>
          <p:cNvSpPr/>
          <p:nvPr/>
        </p:nvSpPr>
        <p:spPr>
          <a:xfrm>
            <a:off x="7180580" y="81692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9" name="object 379"/>
          <p:cNvSpPr/>
          <p:nvPr/>
        </p:nvSpPr>
        <p:spPr>
          <a:xfrm>
            <a:off x="7180579" y="8286057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9" y="0"/>
                </a:lnTo>
                <a:lnTo>
                  <a:pt x="35719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0" name="object 380"/>
          <p:cNvSpPr/>
          <p:nvPr/>
        </p:nvSpPr>
        <p:spPr>
          <a:xfrm>
            <a:off x="7180580" y="82860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1" name="object 381"/>
          <p:cNvSpPr/>
          <p:nvPr/>
        </p:nvSpPr>
        <p:spPr>
          <a:xfrm>
            <a:off x="7180581" y="8402897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2" name="object 382"/>
          <p:cNvSpPr/>
          <p:nvPr/>
        </p:nvSpPr>
        <p:spPr>
          <a:xfrm>
            <a:off x="7180580" y="84028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3" name="object 383"/>
          <p:cNvSpPr/>
          <p:nvPr/>
        </p:nvSpPr>
        <p:spPr>
          <a:xfrm>
            <a:off x="7180581" y="852113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4" name="object 384"/>
          <p:cNvSpPr/>
          <p:nvPr/>
        </p:nvSpPr>
        <p:spPr>
          <a:xfrm>
            <a:off x="7180580" y="852112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5" name="object 385"/>
          <p:cNvSpPr/>
          <p:nvPr/>
        </p:nvSpPr>
        <p:spPr>
          <a:xfrm>
            <a:off x="7180579" y="864050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6" name="object 386"/>
          <p:cNvSpPr/>
          <p:nvPr/>
        </p:nvSpPr>
        <p:spPr>
          <a:xfrm>
            <a:off x="7180580" y="864050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7" name="object 387"/>
          <p:cNvSpPr/>
          <p:nvPr/>
        </p:nvSpPr>
        <p:spPr>
          <a:xfrm>
            <a:off x="7180580" y="875989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7" y="0"/>
                </a:lnTo>
                <a:lnTo>
                  <a:pt x="35717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8" name="object 388"/>
          <p:cNvSpPr/>
          <p:nvPr/>
        </p:nvSpPr>
        <p:spPr>
          <a:xfrm>
            <a:off x="7180580" y="875989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9" name="object 389"/>
          <p:cNvSpPr/>
          <p:nvPr/>
        </p:nvSpPr>
        <p:spPr>
          <a:xfrm>
            <a:off x="7180579" y="887926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0" name="object 390"/>
          <p:cNvSpPr/>
          <p:nvPr/>
        </p:nvSpPr>
        <p:spPr>
          <a:xfrm>
            <a:off x="7180580" y="887926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1" name="object 391"/>
          <p:cNvSpPr/>
          <p:nvPr/>
        </p:nvSpPr>
        <p:spPr>
          <a:xfrm>
            <a:off x="7180579" y="89986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2" name="object 392"/>
          <p:cNvSpPr/>
          <p:nvPr/>
        </p:nvSpPr>
        <p:spPr>
          <a:xfrm>
            <a:off x="7180580" y="89986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3" name="object 393"/>
          <p:cNvSpPr/>
          <p:nvPr/>
        </p:nvSpPr>
        <p:spPr>
          <a:xfrm>
            <a:off x="7180579" y="911803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4" name="object 394"/>
          <p:cNvSpPr/>
          <p:nvPr/>
        </p:nvSpPr>
        <p:spPr>
          <a:xfrm>
            <a:off x="7180580" y="911802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5" name="object 395"/>
          <p:cNvSpPr/>
          <p:nvPr/>
        </p:nvSpPr>
        <p:spPr>
          <a:xfrm>
            <a:off x="7180581" y="9237411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6" name="object 396"/>
          <p:cNvSpPr/>
          <p:nvPr/>
        </p:nvSpPr>
        <p:spPr>
          <a:xfrm>
            <a:off x="7180580" y="923740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7" name="object 397"/>
          <p:cNvSpPr/>
          <p:nvPr/>
        </p:nvSpPr>
        <p:spPr>
          <a:xfrm>
            <a:off x="7180580" y="935679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8" name="object 398"/>
          <p:cNvSpPr/>
          <p:nvPr/>
        </p:nvSpPr>
        <p:spPr>
          <a:xfrm>
            <a:off x="7180580" y="935679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9" name="object 399"/>
          <p:cNvSpPr/>
          <p:nvPr/>
        </p:nvSpPr>
        <p:spPr>
          <a:xfrm>
            <a:off x="7180581" y="9476168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7" y="0"/>
                </a:lnTo>
                <a:lnTo>
                  <a:pt x="35717" y="37030"/>
                </a:lnTo>
                <a:lnTo>
                  <a:pt x="0" y="370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0" name="object 400"/>
          <p:cNvSpPr/>
          <p:nvPr/>
        </p:nvSpPr>
        <p:spPr>
          <a:xfrm>
            <a:off x="7180580" y="947616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1" name="object 401"/>
          <p:cNvSpPr/>
          <p:nvPr/>
        </p:nvSpPr>
        <p:spPr>
          <a:xfrm>
            <a:off x="7180581" y="95955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7" y="0"/>
                </a:lnTo>
                <a:lnTo>
                  <a:pt x="35717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2" name="object 402"/>
          <p:cNvSpPr/>
          <p:nvPr/>
        </p:nvSpPr>
        <p:spPr>
          <a:xfrm>
            <a:off x="7180580" y="95955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3" name="object 403"/>
          <p:cNvSpPr/>
          <p:nvPr/>
        </p:nvSpPr>
        <p:spPr>
          <a:xfrm>
            <a:off x="7180580" y="971493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7" y="0"/>
                </a:lnTo>
                <a:lnTo>
                  <a:pt x="35717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4" name="object 404"/>
          <p:cNvSpPr/>
          <p:nvPr/>
        </p:nvSpPr>
        <p:spPr>
          <a:xfrm>
            <a:off x="7180580" y="971492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5" name="object 405"/>
          <p:cNvSpPr/>
          <p:nvPr/>
        </p:nvSpPr>
        <p:spPr>
          <a:xfrm>
            <a:off x="7180580" y="9834311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7" y="0"/>
                </a:lnTo>
                <a:lnTo>
                  <a:pt x="35717" y="37027"/>
                </a:lnTo>
                <a:lnTo>
                  <a:pt x="0" y="3702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6" name="object 406"/>
          <p:cNvSpPr/>
          <p:nvPr/>
        </p:nvSpPr>
        <p:spPr>
          <a:xfrm>
            <a:off x="7180580" y="983430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7" name="object 407"/>
          <p:cNvSpPr/>
          <p:nvPr/>
        </p:nvSpPr>
        <p:spPr>
          <a:xfrm>
            <a:off x="7180579" y="995368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9" y="0"/>
                </a:lnTo>
                <a:lnTo>
                  <a:pt x="35719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8" name="object 408"/>
          <p:cNvSpPr/>
          <p:nvPr/>
        </p:nvSpPr>
        <p:spPr>
          <a:xfrm>
            <a:off x="7180580" y="995369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9" name="object 409"/>
          <p:cNvSpPr/>
          <p:nvPr/>
        </p:nvSpPr>
        <p:spPr>
          <a:xfrm>
            <a:off x="7180580" y="10073071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0" name="object 410"/>
          <p:cNvSpPr/>
          <p:nvPr/>
        </p:nvSpPr>
        <p:spPr>
          <a:xfrm>
            <a:off x="7180580" y="1007306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1" name="object 411"/>
          <p:cNvSpPr/>
          <p:nvPr/>
        </p:nvSpPr>
        <p:spPr>
          <a:xfrm>
            <a:off x="7180580" y="101924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2" name="object 412"/>
          <p:cNvSpPr/>
          <p:nvPr/>
        </p:nvSpPr>
        <p:spPr>
          <a:xfrm>
            <a:off x="7180580" y="101924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3" name="object 413"/>
          <p:cNvSpPr/>
          <p:nvPr/>
        </p:nvSpPr>
        <p:spPr>
          <a:xfrm>
            <a:off x="342899" y="4577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4" name="object 414"/>
          <p:cNvSpPr/>
          <p:nvPr/>
        </p:nvSpPr>
        <p:spPr>
          <a:xfrm>
            <a:off x="342899" y="4577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5" name="object 415"/>
          <p:cNvSpPr/>
          <p:nvPr/>
        </p:nvSpPr>
        <p:spPr>
          <a:xfrm>
            <a:off x="342900" y="5746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6" name="object 416"/>
          <p:cNvSpPr/>
          <p:nvPr/>
        </p:nvSpPr>
        <p:spPr>
          <a:xfrm>
            <a:off x="342899" y="5746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7" name="object 417"/>
          <p:cNvSpPr/>
          <p:nvPr/>
        </p:nvSpPr>
        <p:spPr>
          <a:xfrm>
            <a:off x="342900" y="6914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8" name="object 418"/>
          <p:cNvSpPr/>
          <p:nvPr/>
        </p:nvSpPr>
        <p:spPr>
          <a:xfrm>
            <a:off x="342899" y="6914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9" name="object 419"/>
          <p:cNvSpPr/>
          <p:nvPr/>
        </p:nvSpPr>
        <p:spPr>
          <a:xfrm>
            <a:off x="342900" y="8082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2" y="0"/>
                </a:lnTo>
                <a:lnTo>
                  <a:pt x="35452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0" name="object 420"/>
          <p:cNvSpPr/>
          <p:nvPr/>
        </p:nvSpPr>
        <p:spPr>
          <a:xfrm>
            <a:off x="342899" y="8082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1" name="object 421"/>
          <p:cNvSpPr/>
          <p:nvPr/>
        </p:nvSpPr>
        <p:spPr>
          <a:xfrm>
            <a:off x="342899" y="9251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2" name="object 422"/>
          <p:cNvSpPr/>
          <p:nvPr/>
        </p:nvSpPr>
        <p:spPr>
          <a:xfrm>
            <a:off x="342899" y="9251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3" name="object 423"/>
          <p:cNvSpPr/>
          <p:nvPr/>
        </p:nvSpPr>
        <p:spPr>
          <a:xfrm>
            <a:off x="342899" y="10419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4" name="object 424"/>
          <p:cNvSpPr/>
          <p:nvPr/>
        </p:nvSpPr>
        <p:spPr>
          <a:xfrm>
            <a:off x="342899" y="10419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5" name="object 425"/>
          <p:cNvSpPr/>
          <p:nvPr/>
        </p:nvSpPr>
        <p:spPr>
          <a:xfrm>
            <a:off x="342900" y="1158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2" y="0"/>
                </a:lnTo>
                <a:lnTo>
                  <a:pt x="35452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6" name="object 426"/>
          <p:cNvSpPr/>
          <p:nvPr/>
        </p:nvSpPr>
        <p:spPr>
          <a:xfrm>
            <a:off x="342899" y="1158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7" name="object 427"/>
          <p:cNvSpPr/>
          <p:nvPr/>
        </p:nvSpPr>
        <p:spPr>
          <a:xfrm>
            <a:off x="342899" y="12756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8" name="object 428"/>
          <p:cNvSpPr/>
          <p:nvPr/>
        </p:nvSpPr>
        <p:spPr>
          <a:xfrm>
            <a:off x="342899" y="12756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9" name="object 429"/>
          <p:cNvSpPr/>
          <p:nvPr/>
        </p:nvSpPr>
        <p:spPr>
          <a:xfrm>
            <a:off x="342900" y="13924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0" name="object 430"/>
          <p:cNvSpPr/>
          <p:nvPr/>
        </p:nvSpPr>
        <p:spPr>
          <a:xfrm>
            <a:off x="342899" y="13924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1" name="object 431"/>
          <p:cNvSpPr/>
          <p:nvPr/>
        </p:nvSpPr>
        <p:spPr>
          <a:xfrm>
            <a:off x="342899" y="15093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2" name="object 432"/>
          <p:cNvSpPr/>
          <p:nvPr/>
        </p:nvSpPr>
        <p:spPr>
          <a:xfrm>
            <a:off x="342899" y="15093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3" name="object 433"/>
          <p:cNvSpPr/>
          <p:nvPr/>
        </p:nvSpPr>
        <p:spPr>
          <a:xfrm>
            <a:off x="342899" y="16261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4" name="object 434"/>
          <p:cNvSpPr/>
          <p:nvPr/>
        </p:nvSpPr>
        <p:spPr>
          <a:xfrm>
            <a:off x="342899" y="16261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5" name="object 435"/>
          <p:cNvSpPr/>
          <p:nvPr/>
        </p:nvSpPr>
        <p:spPr>
          <a:xfrm>
            <a:off x="342900" y="17430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2" y="0"/>
                </a:lnTo>
                <a:lnTo>
                  <a:pt x="35452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6" name="object 436"/>
          <p:cNvSpPr/>
          <p:nvPr/>
        </p:nvSpPr>
        <p:spPr>
          <a:xfrm>
            <a:off x="342899" y="17430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7" name="object 437"/>
          <p:cNvSpPr/>
          <p:nvPr/>
        </p:nvSpPr>
        <p:spPr>
          <a:xfrm>
            <a:off x="342899" y="1859857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5" y="0"/>
                </a:lnTo>
                <a:lnTo>
                  <a:pt x="35455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8" name="object 438"/>
          <p:cNvSpPr/>
          <p:nvPr/>
        </p:nvSpPr>
        <p:spPr>
          <a:xfrm>
            <a:off x="342899" y="18598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9" name="object 439"/>
          <p:cNvSpPr/>
          <p:nvPr/>
        </p:nvSpPr>
        <p:spPr>
          <a:xfrm>
            <a:off x="342900" y="1976697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2" y="0"/>
                </a:lnTo>
                <a:lnTo>
                  <a:pt x="35452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0" name="object 440"/>
          <p:cNvSpPr/>
          <p:nvPr/>
        </p:nvSpPr>
        <p:spPr>
          <a:xfrm>
            <a:off x="342899" y="19766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1" name="object 441"/>
          <p:cNvSpPr/>
          <p:nvPr/>
        </p:nvSpPr>
        <p:spPr>
          <a:xfrm>
            <a:off x="342900" y="20935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2" name="object 442"/>
          <p:cNvSpPr/>
          <p:nvPr/>
        </p:nvSpPr>
        <p:spPr>
          <a:xfrm>
            <a:off x="342899" y="20935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3" name="object 443"/>
          <p:cNvSpPr/>
          <p:nvPr/>
        </p:nvSpPr>
        <p:spPr>
          <a:xfrm>
            <a:off x="342899" y="2210377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4" name="object 444"/>
          <p:cNvSpPr/>
          <p:nvPr/>
        </p:nvSpPr>
        <p:spPr>
          <a:xfrm>
            <a:off x="342899" y="22103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5" name="object 445"/>
          <p:cNvSpPr/>
          <p:nvPr/>
        </p:nvSpPr>
        <p:spPr>
          <a:xfrm>
            <a:off x="342898" y="232721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6" name="object 446"/>
          <p:cNvSpPr/>
          <p:nvPr/>
        </p:nvSpPr>
        <p:spPr>
          <a:xfrm>
            <a:off x="342899" y="23272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7" name="object 447"/>
          <p:cNvSpPr/>
          <p:nvPr/>
        </p:nvSpPr>
        <p:spPr>
          <a:xfrm>
            <a:off x="342900" y="2444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8" name="object 448"/>
          <p:cNvSpPr/>
          <p:nvPr/>
        </p:nvSpPr>
        <p:spPr>
          <a:xfrm>
            <a:off x="342899" y="2444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9" name="object 449"/>
          <p:cNvSpPr/>
          <p:nvPr/>
        </p:nvSpPr>
        <p:spPr>
          <a:xfrm>
            <a:off x="342900" y="25608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0" name="object 450"/>
          <p:cNvSpPr/>
          <p:nvPr/>
        </p:nvSpPr>
        <p:spPr>
          <a:xfrm>
            <a:off x="342899" y="25608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1" name="object 451"/>
          <p:cNvSpPr/>
          <p:nvPr/>
        </p:nvSpPr>
        <p:spPr>
          <a:xfrm>
            <a:off x="342900" y="26777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2" name="object 452"/>
          <p:cNvSpPr/>
          <p:nvPr/>
        </p:nvSpPr>
        <p:spPr>
          <a:xfrm>
            <a:off x="342899" y="26777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3" name="object 453"/>
          <p:cNvSpPr/>
          <p:nvPr/>
        </p:nvSpPr>
        <p:spPr>
          <a:xfrm>
            <a:off x="342899" y="27945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4" name="object 454"/>
          <p:cNvSpPr/>
          <p:nvPr/>
        </p:nvSpPr>
        <p:spPr>
          <a:xfrm>
            <a:off x="342899" y="27945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5" name="object 455"/>
          <p:cNvSpPr/>
          <p:nvPr/>
        </p:nvSpPr>
        <p:spPr>
          <a:xfrm>
            <a:off x="342900" y="29114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6" name="object 456"/>
          <p:cNvSpPr/>
          <p:nvPr/>
        </p:nvSpPr>
        <p:spPr>
          <a:xfrm>
            <a:off x="342899" y="29114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7" name="object 457"/>
          <p:cNvSpPr/>
          <p:nvPr/>
        </p:nvSpPr>
        <p:spPr>
          <a:xfrm>
            <a:off x="342900" y="30282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8" name="object 458"/>
          <p:cNvSpPr/>
          <p:nvPr/>
        </p:nvSpPr>
        <p:spPr>
          <a:xfrm>
            <a:off x="342899" y="30282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9" name="object 459"/>
          <p:cNvSpPr/>
          <p:nvPr/>
        </p:nvSpPr>
        <p:spPr>
          <a:xfrm>
            <a:off x="342899" y="31450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0" name="object 460"/>
          <p:cNvSpPr/>
          <p:nvPr/>
        </p:nvSpPr>
        <p:spPr>
          <a:xfrm>
            <a:off x="342899" y="31450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1" name="object 461"/>
          <p:cNvSpPr/>
          <p:nvPr/>
        </p:nvSpPr>
        <p:spPr>
          <a:xfrm>
            <a:off x="342899" y="32619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2" name="object 462"/>
          <p:cNvSpPr/>
          <p:nvPr/>
        </p:nvSpPr>
        <p:spPr>
          <a:xfrm>
            <a:off x="342899" y="32619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3" name="object 463"/>
          <p:cNvSpPr/>
          <p:nvPr/>
        </p:nvSpPr>
        <p:spPr>
          <a:xfrm>
            <a:off x="342899" y="33787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4" name="object 464"/>
          <p:cNvSpPr/>
          <p:nvPr/>
        </p:nvSpPr>
        <p:spPr>
          <a:xfrm>
            <a:off x="342899" y="33787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5" name="object 465"/>
          <p:cNvSpPr/>
          <p:nvPr/>
        </p:nvSpPr>
        <p:spPr>
          <a:xfrm>
            <a:off x="342899" y="34956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6" name="object 466"/>
          <p:cNvSpPr/>
          <p:nvPr/>
        </p:nvSpPr>
        <p:spPr>
          <a:xfrm>
            <a:off x="342899" y="34956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7" name="object 467"/>
          <p:cNvSpPr/>
          <p:nvPr/>
        </p:nvSpPr>
        <p:spPr>
          <a:xfrm>
            <a:off x="342899" y="36124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8" name="object 468"/>
          <p:cNvSpPr/>
          <p:nvPr/>
        </p:nvSpPr>
        <p:spPr>
          <a:xfrm>
            <a:off x="342899" y="36124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9" name="object 469"/>
          <p:cNvSpPr/>
          <p:nvPr/>
        </p:nvSpPr>
        <p:spPr>
          <a:xfrm>
            <a:off x="342899" y="37292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0" name="object 470"/>
          <p:cNvSpPr/>
          <p:nvPr/>
        </p:nvSpPr>
        <p:spPr>
          <a:xfrm>
            <a:off x="342899" y="37292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1" name="object 471"/>
          <p:cNvSpPr/>
          <p:nvPr/>
        </p:nvSpPr>
        <p:spPr>
          <a:xfrm>
            <a:off x="342899" y="38461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2" name="object 472"/>
          <p:cNvSpPr/>
          <p:nvPr/>
        </p:nvSpPr>
        <p:spPr>
          <a:xfrm>
            <a:off x="342899" y="38461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3" name="object 473"/>
          <p:cNvSpPr/>
          <p:nvPr/>
        </p:nvSpPr>
        <p:spPr>
          <a:xfrm>
            <a:off x="342899" y="39629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4" name="object 474"/>
          <p:cNvSpPr/>
          <p:nvPr/>
        </p:nvSpPr>
        <p:spPr>
          <a:xfrm>
            <a:off x="342899" y="39629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5" name="object 475"/>
          <p:cNvSpPr/>
          <p:nvPr/>
        </p:nvSpPr>
        <p:spPr>
          <a:xfrm>
            <a:off x="342899" y="4079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6" name="object 476"/>
          <p:cNvSpPr/>
          <p:nvPr/>
        </p:nvSpPr>
        <p:spPr>
          <a:xfrm>
            <a:off x="342899" y="4079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7" name="object 477"/>
          <p:cNvSpPr/>
          <p:nvPr/>
        </p:nvSpPr>
        <p:spPr>
          <a:xfrm>
            <a:off x="342899" y="41966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8" name="object 478"/>
          <p:cNvSpPr/>
          <p:nvPr/>
        </p:nvSpPr>
        <p:spPr>
          <a:xfrm>
            <a:off x="342899" y="41966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9" name="object 479"/>
          <p:cNvSpPr/>
          <p:nvPr/>
        </p:nvSpPr>
        <p:spPr>
          <a:xfrm>
            <a:off x="342899" y="43134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0" name="object 480"/>
          <p:cNvSpPr/>
          <p:nvPr/>
        </p:nvSpPr>
        <p:spPr>
          <a:xfrm>
            <a:off x="342899" y="43134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1" name="object 481"/>
          <p:cNvSpPr/>
          <p:nvPr/>
        </p:nvSpPr>
        <p:spPr>
          <a:xfrm>
            <a:off x="342899" y="44303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2" name="object 482"/>
          <p:cNvSpPr/>
          <p:nvPr/>
        </p:nvSpPr>
        <p:spPr>
          <a:xfrm>
            <a:off x="342899" y="44303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3" name="object 483"/>
          <p:cNvSpPr/>
          <p:nvPr/>
        </p:nvSpPr>
        <p:spPr>
          <a:xfrm>
            <a:off x="342899" y="45471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4" name="object 484"/>
          <p:cNvSpPr/>
          <p:nvPr/>
        </p:nvSpPr>
        <p:spPr>
          <a:xfrm>
            <a:off x="342899" y="45471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5" name="object 485"/>
          <p:cNvSpPr/>
          <p:nvPr/>
        </p:nvSpPr>
        <p:spPr>
          <a:xfrm>
            <a:off x="342899" y="46640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6" name="object 486"/>
          <p:cNvSpPr/>
          <p:nvPr/>
        </p:nvSpPr>
        <p:spPr>
          <a:xfrm>
            <a:off x="342899" y="46640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7" name="object 487"/>
          <p:cNvSpPr/>
          <p:nvPr/>
        </p:nvSpPr>
        <p:spPr>
          <a:xfrm>
            <a:off x="342899" y="47808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8" name="object 488"/>
          <p:cNvSpPr/>
          <p:nvPr/>
        </p:nvSpPr>
        <p:spPr>
          <a:xfrm>
            <a:off x="342899" y="47808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9" name="object 489"/>
          <p:cNvSpPr/>
          <p:nvPr/>
        </p:nvSpPr>
        <p:spPr>
          <a:xfrm>
            <a:off x="342899" y="48976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0" name="object 490"/>
          <p:cNvSpPr/>
          <p:nvPr/>
        </p:nvSpPr>
        <p:spPr>
          <a:xfrm>
            <a:off x="342899" y="48976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1" name="object 491"/>
          <p:cNvSpPr/>
          <p:nvPr/>
        </p:nvSpPr>
        <p:spPr>
          <a:xfrm>
            <a:off x="342899" y="50145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2" name="object 492"/>
          <p:cNvSpPr/>
          <p:nvPr/>
        </p:nvSpPr>
        <p:spPr>
          <a:xfrm>
            <a:off x="342899" y="50145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3" name="object 493"/>
          <p:cNvSpPr/>
          <p:nvPr/>
        </p:nvSpPr>
        <p:spPr>
          <a:xfrm>
            <a:off x="342899" y="51313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4" name="object 494"/>
          <p:cNvSpPr/>
          <p:nvPr/>
        </p:nvSpPr>
        <p:spPr>
          <a:xfrm>
            <a:off x="342899" y="51313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5" name="object 495"/>
          <p:cNvSpPr/>
          <p:nvPr/>
        </p:nvSpPr>
        <p:spPr>
          <a:xfrm>
            <a:off x="342899" y="52482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6" name="object 496"/>
          <p:cNvSpPr/>
          <p:nvPr/>
        </p:nvSpPr>
        <p:spPr>
          <a:xfrm>
            <a:off x="342899" y="52482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7" name="object 497"/>
          <p:cNvSpPr/>
          <p:nvPr/>
        </p:nvSpPr>
        <p:spPr>
          <a:xfrm>
            <a:off x="342899" y="5365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8" name="object 498"/>
          <p:cNvSpPr/>
          <p:nvPr/>
        </p:nvSpPr>
        <p:spPr>
          <a:xfrm>
            <a:off x="342899" y="5365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9" name="object 499"/>
          <p:cNvSpPr/>
          <p:nvPr/>
        </p:nvSpPr>
        <p:spPr>
          <a:xfrm>
            <a:off x="342899" y="54818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0" name="object 500"/>
          <p:cNvSpPr/>
          <p:nvPr/>
        </p:nvSpPr>
        <p:spPr>
          <a:xfrm>
            <a:off x="342899" y="54818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1" name="object 501"/>
          <p:cNvSpPr/>
          <p:nvPr/>
        </p:nvSpPr>
        <p:spPr>
          <a:xfrm>
            <a:off x="342899" y="55987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2" name="object 502"/>
          <p:cNvSpPr/>
          <p:nvPr/>
        </p:nvSpPr>
        <p:spPr>
          <a:xfrm>
            <a:off x="342899" y="55987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3" name="object 503"/>
          <p:cNvSpPr/>
          <p:nvPr/>
        </p:nvSpPr>
        <p:spPr>
          <a:xfrm>
            <a:off x="342899" y="57155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4" name="object 504"/>
          <p:cNvSpPr/>
          <p:nvPr/>
        </p:nvSpPr>
        <p:spPr>
          <a:xfrm>
            <a:off x="342899" y="57155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5" name="object 505"/>
          <p:cNvSpPr/>
          <p:nvPr/>
        </p:nvSpPr>
        <p:spPr>
          <a:xfrm>
            <a:off x="342899" y="58324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6" name="object 506"/>
          <p:cNvSpPr/>
          <p:nvPr/>
        </p:nvSpPr>
        <p:spPr>
          <a:xfrm>
            <a:off x="342899" y="58324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7" name="object 507"/>
          <p:cNvSpPr/>
          <p:nvPr/>
        </p:nvSpPr>
        <p:spPr>
          <a:xfrm>
            <a:off x="342899" y="59492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8" name="object 508"/>
          <p:cNvSpPr/>
          <p:nvPr/>
        </p:nvSpPr>
        <p:spPr>
          <a:xfrm>
            <a:off x="342899" y="59492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9" name="object 509"/>
          <p:cNvSpPr/>
          <p:nvPr/>
        </p:nvSpPr>
        <p:spPr>
          <a:xfrm>
            <a:off x="342899" y="60660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0" name="object 510"/>
          <p:cNvSpPr/>
          <p:nvPr/>
        </p:nvSpPr>
        <p:spPr>
          <a:xfrm>
            <a:off x="342899" y="60660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1" name="object 511"/>
          <p:cNvSpPr/>
          <p:nvPr/>
        </p:nvSpPr>
        <p:spPr>
          <a:xfrm>
            <a:off x="342899" y="61829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2" name="object 512"/>
          <p:cNvSpPr/>
          <p:nvPr/>
        </p:nvSpPr>
        <p:spPr>
          <a:xfrm>
            <a:off x="342899" y="61829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3" name="object 513"/>
          <p:cNvSpPr/>
          <p:nvPr/>
        </p:nvSpPr>
        <p:spPr>
          <a:xfrm>
            <a:off x="342899" y="62997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4" name="object 514"/>
          <p:cNvSpPr/>
          <p:nvPr/>
        </p:nvSpPr>
        <p:spPr>
          <a:xfrm>
            <a:off x="342899" y="62997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5" name="object 515"/>
          <p:cNvSpPr/>
          <p:nvPr/>
        </p:nvSpPr>
        <p:spPr>
          <a:xfrm>
            <a:off x="342898" y="641661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6" name="object 516"/>
          <p:cNvSpPr/>
          <p:nvPr/>
        </p:nvSpPr>
        <p:spPr>
          <a:xfrm>
            <a:off x="342899" y="64166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7" name="object 517"/>
          <p:cNvSpPr/>
          <p:nvPr/>
        </p:nvSpPr>
        <p:spPr>
          <a:xfrm>
            <a:off x="342898" y="6533454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8" name="object 518"/>
          <p:cNvSpPr/>
          <p:nvPr/>
        </p:nvSpPr>
        <p:spPr>
          <a:xfrm>
            <a:off x="342899" y="65334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9" name="object 519"/>
          <p:cNvSpPr/>
          <p:nvPr/>
        </p:nvSpPr>
        <p:spPr>
          <a:xfrm>
            <a:off x="342898" y="66502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0" name="object 520"/>
          <p:cNvSpPr/>
          <p:nvPr/>
        </p:nvSpPr>
        <p:spPr>
          <a:xfrm>
            <a:off x="342899" y="66502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1" name="object 521"/>
          <p:cNvSpPr/>
          <p:nvPr/>
        </p:nvSpPr>
        <p:spPr>
          <a:xfrm>
            <a:off x="342898" y="67671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2" name="object 522"/>
          <p:cNvSpPr/>
          <p:nvPr/>
        </p:nvSpPr>
        <p:spPr>
          <a:xfrm>
            <a:off x="342899" y="67671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3" name="object 523"/>
          <p:cNvSpPr/>
          <p:nvPr/>
        </p:nvSpPr>
        <p:spPr>
          <a:xfrm>
            <a:off x="342898" y="68839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4" name="object 524"/>
          <p:cNvSpPr/>
          <p:nvPr/>
        </p:nvSpPr>
        <p:spPr>
          <a:xfrm>
            <a:off x="342899" y="68839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5" name="object 525"/>
          <p:cNvSpPr/>
          <p:nvPr/>
        </p:nvSpPr>
        <p:spPr>
          <a:xfrm>
            <a:off x="342898" y="7000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6" name="object 526"/>
          <p:cNvSpPr/>
          <p:nvPr/>
        </p:nvSpPr>
        <p:spPr>
          <a:xfrm>
            <a:off x="342899" y="7000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7" name="object 527"/>
          <p:cNvSpPr/>
          <p:nvPr/>
        </p:nvSpPr>
        <p:spPr>
          <a:xfrm>
            <a:off x="342898" y="7117657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8" name="object 528"/>
          <p:cNvSpPr/>
          <p:nvPr/>
        </p:nvSpPr>
        <p:spPr>
          <a:xfrm>
            <a:off x="342899" y="71176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9" name="object 529"/>
          <p:cNvSpPr/>
          <p:nvPr/>
        </p:nvSpPr>
        <p:spPr>
          <a:xfrm>
            <a:off x="342898" y="72344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0" name="object 530"/>
          <p:cNvSpPr/>
          <p:nvPr/>
        </p:nvSpPr>
        <p:spPr>
          <a:xfrm>
            <a:off x="342899" y="72344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1" name="object 531"/>
          <p:cNvSpPr/>
          <p:nvPr/>
        </p:nvSpPr>
        <p:spPr>
          <a:xfrm>
            <a:off x="342898" y="73513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2" name="object 532"/>
          <p:cNvSpPr/>
          <p:nvPr/>
        </p:nvSpPr>
        <p:spPr>
          <a:xfrm>
            <a:off x="342899" y="73513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3" name="object 533"/>
          <p:cNvSpPr/>
          <p:nvPr/>
        </p:nvSpPr>
        <p:spPr>
          <a:xfrm>
            <a:off x="342898" y="74681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4" name="object 534"/>
          <p:cNvSpPr/>
          <p:nvPr/>
        </p:nvSpPr>
        <p:spPr>
          <a:xfrm>
            <a:off x="342899" y="74681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5" name="object 535"/>
          <p:cNvSpPr/>
          <p:nvPr/>
        </p:nvSpPr>
        <p:spPr>
          <a:xfrm>
            <a:off x="342898" y="758501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6" name="object 536"/>
          <p:cNvSpPr/>
          <p:nvPr/>
        </p:nvSpPr>
        <p:spPr>
          <a:xfrm>
            <a:off x="342899" y="75850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7" name="object 537"/>
          <p:cNvSpPr/>
          <p:nvPr/>
        </p:nvSpPr>
        <p:spPr>
          <a:xfrm>
            <a:off x="342898" y="7701857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8" name="object 538"/>
          <p:cNvSpPr/>
          <p:nvPr/>
        </p:nvSpPr>
        <p:spPr>
          <a:xfrm>
            <a:off x="342899" y="77018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9" name="object 539"/>
          <p:cNvSpPr/>
          <p:nvPr/>
        </p:nvSpPr>
        <p:spPr>
          <a:xfrm>
            <a:off x="342898" y="78186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0" name="object 540"/>
          <p:cNvSpPr/>
          <p:nvPr/>
        </p:nvSpPr>
        <p:spPr>
          <a:xfrm>
            <a:off x="342899" y="78186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1" name="object 541"/>
          <p:cNvSpPr/>
          <p:nvPr/>
        </p:nvSpPr>
        <p:spPr>
          <a:xfrm>
            <a:off x="342898" y="79355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2" name="object 542"/>
          <p:cNvSpPr/>
          <p:nvPr/>
        </p:nvSpPr>
        <p:spPr>
          <a:xfrm>
            <a:off x="342899" y="79355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3" name="object 543"/>
          <p:cNvSpPr/>
          <p:nvPr/>
        </p:nvSpPr>
        <p:spPr>
          <a:xfrm>
            <a:off x="342898" y="80523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4" name="object 544"/>
          <p:cNvSpPr/>
          <p:nvPr/>
        </p:nvSpPr>
        <p:spPr>
          <a:xfrm>
            <a:off x="342899" y="80523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5" name="object 545"/>
          <p:cNvSpPr/>
          <p:nvPr/>
        </p:nvSpPr>
        <p:spPr>
          <a:xfrm>
            <a:off x="342898" y="8169214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6" name="object 546"/>
          <p:cNvSpPr/>
          <p:nvPr/>
        </p:nvSpPr>
        <p:spPr>
          <a:xfrm>
            <a:off x="342899" y="81692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7" name="object 547"/>
          <p:cNvSpPr/>
          <p:nvPr/>
        </p:nvSpPr>
        <p:spPr>
          <a:xfrm>
            <a:off x="342898" y="8286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8" name="object 548"/>
          <p:cNvSpPr/>
          <p:nvPr/>
        </p:nvSpPr>
        <p:spPr>
          <a:xfrm>
            <a:off x="342899" y="8286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9" name="object 549"/>
          <p:cNvSpPr/>
          <p:nvPr/>
        </p:nvSpPr>
        <p:spPr>
          <a:xfrm>
            <a:off x="342898" y="84028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0" name="object 550"/>
          <p:cNvSpPr/>
          <p:nvPr/>
        </p:nvSpPr>
        <p:spPr>
          <a:xfrm>
            <a:off x="342899" y="84028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1" name="object 551"/>
          <p:cNvSpPr/>
          <p:nvPr/>
        </p:nvSpPr>
        <p:spPr>
          <a:xfrm>
            <a:off x="342898" y="852112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2" name="object 552"/>
          <p:cNvSpPr/>
          <p:nvPr/>
        </p:nvSpPr>
        <p:spPr>
          <a:xfrm>
            <a:off x="342899" y="852112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3" name="object 553"/>
          <p:cNvSpPr/>
          <p:nvPr/>
        </p:nvSpPr>
        <p:spPr>
          <a:xfrm>
            <a:off x="342898" y="864050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4" name="object 554"/>
          <p:cNvSpPr/>
          <p:nvPr/>
        </p:nvSpPr>
        <p:spPr>
          <a:xfrm>
            <a:off x="342899" y="864050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5" name="object 555"/>
          <p:cNvSpPr/>
          <p:nvPr/>
        </p:nvSpPr>
        <p:spPr>
          <a:xfrm>
            <a:off x="342898" y="875988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6" name="object 556"/>
          <p:cNvSpPr/>
          <p:nvPr/>
        </p:nvSpPr>
        <p:spPr>
          <a:xfrm>
            <a:off x="342899" y="875988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7" name="object 557"/>
          <p:cNvSpPr/>
          <p:nvPr/>
        </p:nvSpPr>
        <p:spPr>
          <a:xfrm>
            <a:off x="342898" y="887926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8" name="object 558"/>
          <p:cNvSpPr/>
          <p:nvPr/>
        </p:nvSpPr>
        <p:spPr>
          <a:xfrm>
            <a:off x="342899" y="8879266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9" name="object 559"/>
          <p:cNvSpPr/>
          <p:nvPr/>
        </p:nvSpPr>
        <p:spPr>
          <a:xfrm>
            <a:off x="342898" y="8998648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0" name="object 560"/>
          <p:cNvSpPr/>
          <p:nvPr/>
        </p:nvSpPr>
        <p:spPr>
          <a:xfrm>
            <a:off x="342899" y="8998646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1" name="object 561"/>
          <p:cNvSpPr/>
          <p:nvPr/>
        </p:nvSpPr>
        <p:spPr>
          <a:xfrm>
            <a:off x="342898" y="911802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2" name="object 562"/>
          <p:cNvSpPr/>
          <p:nvPr/>
        </p:nvSpPr>
        <p:spPr>
          <a:xfrm>
            <a:off x="342899" y="9118026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3" name="object 563"/>
          <p:cNvSpPr/>
          <p:nvPr/>
        </p:nvSpPr>
        <p:spPr>
          <a:xfrm>
            <a:off x="342898" y="923740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4" name="object 564"/>
          <p:cNvSpPr/>
          <p:nvPr/>
        </p:nvSpPr>
        <p:spPr>
          <a:xfrm>
            <a:off x="342899" y="923740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5" name="object 565"/>
          <p:cNvSpPr/>
          <p:nvPr/>
        </p:nvSpPr>
        <p:spPr>
          <a:xfrm>
            <a:off x="342898" y="935678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6" name="object 566"/>
          <p:cNvSpPr/>
          <p:nvPr/>
        </p:nvSpPr>
        <p:spPr>
          <a:xfrm>
            <a:off x="342899" y="935678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7" name="object 567"/>
          <p:cNvSpPr/>
          <p:nvPr/>
        </p:nvSpPr>
        <p:spPr>
          <a:xfrm>
            <a:off x="342898" y="9476168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8" name="object 568"/>
          <p:cNvSpPr/>
          <p:nvPr/>
        </p:nvSpPr>
        <p:spPr>
          <a:xfrm>
            <a:off x="342899" y="947616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9" name="object 569"/>
          <p:cNvSpPr/>
          <p:nvPr/>
        </p:nvSpPr>
        <p:spPr>
          <a:xfrm>
            <a:off x="342898" y="959554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0" name="object 570"/>
          <p:cNvSpPr/>
          <p:nvPr/>
        </p:nvSpPr>
        <p:spPr>
          <a:xfrm>
            <a:off x="342899" y="959554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1" name="object 571"/>
          <p:cNvSpPr/>
          <p:nvPr/>
        </p:nvSpPr>
        <p:spPr>
          <a:xfrm>
            <a:off x="342898" y="971492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2" name="object 572"/>
          <p:cNvSpPr/>
          <p:nvPr/>
        </p:nvSpPr>
        <p:spPr>
          <a:xfrm>
            <a:off x="342899" y="971492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3" name="object 573"/>
          <p:cNvSpPr/>
          <p:nvPr/>
        </p:nvSpPr>
        <p:spPr>
          <a:xfrm>
            <a:off x="342898" y="983430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4" name="object 574"/>
          <p:cNvSpPr/>
          <p:nvPr/>
        </p:nvSpPr>
        <p:spPr>
          <a:xfrm>
            <a:off x="342899" y="9834308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5" name="object 575"/>
          <p:cNvSpPr/>
          <p:nvPr/>
        </p:nvSpPr>
        <p:spPr>
          <a:xfrm>
            <a:off x="342898" y="9953690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6" name="object 576"/>
          <p:cNvSpPr/>
          <p:nvPr/>
        </p:nvSpPr>
        <p:spPr>
          <a:xfrm>
            <a:off x="342899" y="9953688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7" name="object 577"/>
          <p:cNvSpPr/>
          <p:nvPr/>
        </p:nvSpPr>
        <p:spPr>
          <a:xfrm>
            <a:off x="342898" y="1007306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8" name="object 578"/>
          <p:cNvSpPr/>
          <p:nvPr/>
        </p:nvSpPr>
        <p:spPr>
          <a:xfrm>
            <a:off x="342899" y="10073068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9" name="object 579"/>
          <p:cNvSpPr/>
          <p:nvPr/>
        </p:nvSpPr>
        <p:spPr>
          <a:xfrm>
            <a:off x="342898" y="10192449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0" name="object 580"/>
          <p:cNvSpPr/>
          <p:nvPr/>
        </p:nvSpPr>
        <p:spPr>
          <a:xfrm>
            <a:off x="342899" y="10192449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9695179"/>
            <a:ext cx="5211445" cy="553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270"/>
              </a:lnSpc>
              <a:spcBef>
                <a:spcPts val="100"/>
              </a:spcBef>
            </a:pPr>
            <a:r>
              <a:rPr dirty="0" sz="1200" b="1">
                <a:solidFill>
                  <a:srgbClr val="C00000"/>
                </a:solidFill>
                <a:latin typeface="Calibri"/>
                <a:cs typeface="Calibri"/>
              </a:rPr>
              <a:t>BY </a:t>
            </a:r>
            <a:r>
              <a:rPr dirty="0" sz="1200" spc="-10" b="1">
                <a:solidFill>
                  <a:srgbClr val="C00000"/>
                </a:solidFill>
                <a:latin typeface="Calibri"/>
                <a:cs typeface="Calibri"/>
              </a:rPr>
              <a:t>=S.R.YADAV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510"/>
              </a:lnSpc>
            </a:pPr>
            <a:r>
              <a:rPr dirty="0" sz="1400" spc="-305" b="1">
                <a:latin typeface="Arial"/>
                <a:cs typeface="Arial"/>
              </a:rPr>
              <a:t>MOB. </a:t>
            </a:r>
            <a:r>
              <a:rPr dirty="0" sz="1400" spc="-355" b="1">
                <a:latin typeface="Arial"/>
                <a:cs typeface="Arial"/>
              </a:rPr>
              <a:t>= </a:t>
            </a:r>
            <a:r>
              <a:rPr dirty="0" sz="1400" spc="-300" b="1">
                <a:latin typeface="Arial"/>
                <a:cs typeface="Arial"/>
              </a:rPr>
              <a:t>8696947358,</a:t>
            </a:r>
            <a:r>
              <a:rPr dirty="0" sz="1400" spc="-245" b="1">
                <a:latin typeface="Arial"/>
                <a:cs typeface="Arial"/>
              </a:rPr>
              <a:t> </a:t>
            </a:r>
            <a:r>
              <a:rPr dirty="0" sz="1400" spc="-315" b="1">
                <a:latin typeface="Arial"/>
                <a:cs typeface="Arial"/>
              </a:rPr>
              <a:t>9887487358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u="sng" sz="9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www.growthrateeconomicsinstitute.com</a:t>
            </a:r>
            <a:r>
              <a:rPr dirty="0" sz="900" spc="-5" b="1">
                <a:latin typeface="Calibri"/>
                <a:cs typeface="Calibri"/>
                <a:hlinkClick r:id="rId2"/>
              </a:rPr>
              <a:t>, </a:t>
            </a:r>
            <a:r>
              <a:rPr dirty="0" u="sng" sz="9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www.growthratecommerce.com</a:t>
            </a:r>
            <a:r>
              <a:rPr dirty="0" sz="900" spc="-5" b="1">
                <a:latin typeface="Calibri"/>
                <a:cs typeface="Calibri"/>
                <a:hlinkClick r:id="rId3"/>
              </a:rPr>
              <a:t>,</a:t>
            </a:r>
            <a:r>
              <a:rPr dirty="0" sz="900" spc="65" b="1">
                <a:latin typeface="Calibri"/>
                <a:cs typeface="Calibri"/>
                <a:hlinkClick r:id="rId3"/>
              </a:rPr>
              <a:t> </a:t>
            </a:r>
            <a:r>
              <a:rPr dirty="0" u="sng" sz="9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4"/>
              </a:rPr>
              <a:t>www.growthrateeconomics.com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700" y="429259"/>
            <a:ext cx="5760085" cy="5697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latin typeface="Calibri"/>
                <a:cs typeface="Calibri"/>
              </a:rPr>
              <a:t>Page </a:t>
            </a:r>
            <a:r>
              <a:rPr dirty="0" sz="1100" b="1">
                <a:latin typeface="Calibri"/>
                <a:cs typeface="Calibri"/>
              </a:rPr>
              <a:t>5 </a:t>
            </a:r>
            <a:r>
              <a:rPr dirty="0" sz="1100" spc="-5">
                <a:latin typeface="Calibri"/>
                <a:cs typeface="Calibri"/>
              </a:rPr>
              <a:t>of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5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algn="just" marL="12700" marR="6985">
              <a:lnSpc>
                <a:spcPct val="109700"/>
              </a:lnSpc>
              <a:spcBef>
                <a:spcPts val="835"/>
              </a:spcBef>
              <a:buFont typeface="Times New Roman"/>
              <a:buAutoNum type="arabicParenBoth"/>
              <a:tabLst>
                <a:tab pos="221615" algn="l"/>
              </a:tabLst>
            </a:pPr>
            <a:r>
              <a:rPr dirty="0" sz="1200" spc="-5" b="1">
                <a:solidFill>
                  <a:srgbClr val="00AF50"/>
                </a:solidFill>
                <a:latin typeface="Times New Roman"/>
                <a:cs typeface="Times New Roman"/>
              </a:rPr>
              <a:t>House</a:t>
            </a:r>
            <a:r>
              <a:rPr dirty="0" sz="1200" spc="-50" b="1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00AF50"/>
                </a:solidFill>
                <a:latin typeface="Times New Roman"/>
                <a:cs typeface="Times New Roman"/>
              </a:rPr>
              <a:t>hold</a:t>
            </a:r>
            <a:r>
              <a:rPr dirty="0" sz="1200" spc="-65" b="1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00AF50"/>
                </a:solidFill>
                <a:latin typeface="Times New Roman"/>
                <a:cs typeface="Times New Roman"/>
              </a:rPr>
              <a:t>sector:</a:t>
            </a:r>
            <a:r>
              <a:rPr dirty="0" sz="1200" spc="-50" b="1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Households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owners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factors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production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essentially 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consumers.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 indent="-635">
              <a:lnSpc>
                <a:spcPct val="109800"/>
              </a:lnSpc>
              <a:spcBef>
                <a:spcPts val="1019"/>
              </a:spcBef>
              <a:buFont typeface="Times New Roman"/>
              <a:buAutoNum type="arabicParenBoth"/>
              <a:tabLst>
                <a:tab pos="259715" algn="l"/>
              </a:tabLst>
            </a:pPr>
            <a:r>
              <a:rPr dirty="0" sz="1200" spc="-5" b="1">
                <a:solidFill>
                  <a:srgbClr val="00AF50"/>
                </a:solidFill>
                <a:latin typeface="Times New Roman"/>
                <a:cs typeface="Times New Roman"/>
              </a:rPr>
              <a:t>Producer Sector: </a:t>
            </a:r>
            <a:r>
              <a:rPr dirty="0" sz="1200">
                <a:latin typeface="Times New Roman"/>
                <a:cs typeface="Times New Roman"/>
              </a:rPr>
              <a:t>- It is </a:t>
            </a:r>
            <a:r>
              <a:rPr dirty="0" sz="1200" spc="-5">
                <a:latin typeface="Times New Roman"/>
                <a:cs typeface="Times New Roman"/>
              </a:rPr>
              <a:t>engaged </a:t>
            </a:r>
            <a:r>
              <a:rPr dirty="0" sz="1200">
                <a:latin typeface="Times New Roman"/>
                <a:cs typeface="Times New Roman"/>
              </a:rPr>
              <a:t>in production </a:t>
            </a:r>
            <a:r>
              <a:rPr dirty="0" sz="1200" spc="-5">
                <a:latin typeface="Times New Roman"/>
                <a:cs typeface="Times New Roman"/>
              </a:rPr>
              <a:t>activity </a:t>
            </a:r>
            <a:r>
              <a:rPr dirty="0" sz="1200">
                <a:latin typeface="Times New Roman"/>
                <a:cs typeface="Times New Roman"/>
              </a:rPr>
              <a:t>or </a:t>
            </a:r>
            <a:r>
              <a:rPr dirty="0" sz="1200" spc="-5">
                <a:latin typeface="Times New Roman"/>
                <a:cs typeface="Times New Roman"/>
              </a:rPr>
              <a:t>value </a:t>
            </a:r>
            <a:r>
              <a:rPr dirty="0" sz="1200">
                <a:latin typeface="Times New Roman"/>
                <a:cs typeface="Times New Roman"/>
              </a:rPr>
              <a:t>adding activity. </a:t>
            </a:r>
            <a:r>
              <a:rPr dirty="0" sz="1200" spc="-5">
                <a:latin typeface="Times New Roman"/>
                <a:cs typeface="Times New Roman"/>
              </a:rPr>
              <a:t>He  </a:t>
            </a:r>
            <a:r>
              <a:rPr dirty="0" sz="1200">
                <a:latin typeface="Times New Roman"/>
                <a:cs typeface="Times New Roman"/>
              </a:rPr>
              <a:t>produces goods and </a:t>
            </a:r>
            <a:r>
              <a:rPr dirty="0" sz="1200" spc="-5">
                <a:latin typeface="Times New Roman"/>
                <a:cs typeface="Times New Roman"/>
              </a:rPr>
              <a:t>services </a:t>
            </a:r>
            <a:r>
              <a:rPr dirty="0" sz="1200">
                <a:latin typeface="Times New Roman"/>
                <a:cs typeface="Times New Roman"/>
              </a:rPr>
              <a:t>to sell them </a:t>
            </a:r>
            <a:r>
              <a:rPr dirty="0" sz="1200" spc="-10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the </a:t>
            </a:r>
            <a:r>
              <a:rPr dirty="0" sz="1200" spc="-5">
                <a:latin typeface="Times New Roman"/>
                <a:cs typeface="Times New Roman"/>
              </a:rPr>
              <a:t>market </a:t>
            </a:r>
            <a:r>
              <a:rPr dirty="0" sz="1200">
                <a:latin typeface="Times New Roman"/>
                <a:cs typeface="Times New Roman"/>
              </a:rPr>
              <a:t>and earn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profits.</a:t>
            </a:r>
            <a:endParaRPr sz="1200">
              <a:latin typeface="Times New Roman"/>
              <a:cs typeface="Times New Roman"/>
            </a:endParaRPr>
          </a:p>
          <a:p>
            <a:pPr algn="just" marL="12700" marR="5715">
              <a:lnSpc>
                <a:spcPct val="110400"/>
              </a:lnSpc>
              <a:spcBef>
                <a:spcPts val="990"/>
              </a:spcBef>
              <a:buFont typeface="Times New Roman"/>
              <a:buAutoNum type="arabicParenBoth"/>
              <a:tabLst>
                <a:tab pos="226695" algn="l"/>
              </a:tabLst>
            </a:pPr>
            <a:r>
              <a:rPr dirty="0" sz="1200" b="1">
                <a:solidFill>
                  <a:srgbClr val="00AF50"/>
                </a:solidFill>
                <a:latin typeface="Times New Roman"/>
                <a:cs typeface="Times New Roman"/>
              </a:rPr>
              <a:t>Government</a:t>
            </a:r>
            <a:r>
              <a:rPr dirty="0" sz="1200" spc="-15" b="1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00AF50"/>
                </a:solidFill>
                <a:latin typeface="Times New Roman"/>
                <a:cs typeface="Times New Roman"/>
              </a:rPr>
              <a:t>Sector:</a:t>
            </a:r>
            <a:r>
              <a:rPr dirty="0" sz="1200" spc="-15" b="1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Government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acts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both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welfare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agency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(engaged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maintaining  </a:t>
            </a:r>
            <a:r>
              <a:rPr dirty="0" sz="1200">
                <a:latin typeface="Times New Roman"/>
                <a:cs typeface="Times New Roman"/>
              </a:rPr>
              <a:t>law &amp; order and defense and related services of public </a:t>
            </a:r>
            <a:r>
              <a:rPr dirty="0" sz="1200" spc="-5">
                <a:latin typeface="Times New Roman"/>
                <a:cs typeface="Times New Roman"/>
              </a:rPr>
              <a:t>welfare) </a:t>
            </a:r>
            <a:r>
              <a:rPr dirty="0" sz="1200">
                <a:latin typeface="Times New Roman"/>
                <a:cs typeface="Times New Roman"/>
              </a:rPr>
              <a:t>as well as a producer  (Producing goods and services in </a:t>
            </a:r>
            <a:r>
              <a:rPr dirty="0" sz="1200" spc="-5">
                <a:latin typeface="Times New Roman"/>
                <a:cs typeface="Times New Roman"/>
              </a:rPr>
              <a:t>public </a:t>
            </a:r>
            <a:r>
              <a:rPr dirty="0" sz="1200">
                <a:latin typeface="Times New Roman"/>
                <a:cs typeface="Times New Roman"/>
              </a:rPr>
              <a:t>sector </a:t>
            </a:r>
            <a:r>
              <a:rPr dirty="0" sz="1200" spc="-5">
                <a:latin typeface="Times New Roman"/>
                <a:cs typeface="Times New Roman"/>
              </a:rPr>
              <a:t>units) </a:t>
            </a:r>
            <a:r>
              <a:rPr dirty="0" sz="1200">
                <a:latin typeface="Times New Roman"/>
                <a:cs typeface="Times New Roman"/>
              </a:rPr>
              <a:t>and </a:t>
            </a:r>
            <a:r>
              <a:rPr dirty="0" sz="1200" spc="-5">
                <a:latin typeface="Times New Roman"/>
                <a:cs typeface="Times New Roman"/>
              </a:rPr>
              <a:t>consumer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also.</a:t>
            </a:r>
            <a:endParaRPr sz="1200">
              <a:latin typeface="Times New Roman"/>
              <a:cs typeface="Times New Roman"/>
            </a:endParaRPr>
          </a:p>
          <a:p>
            <a:pPr algn="just" marL="12700" marR="6985">
              <a:lnSpc>
                <a:spcPct val="111100"/>
              </a:lnSpc>
              <a:spcBef>
                <a:spcPts val="980"/>
              </a:spcBef>
              <a:buFont typeface="Times New Roman"/>
              <a:buAutoNum type="arabicParenBoth"/>
              <a:tabLst>
                <a:tab pos="231775" algn="l"/>
              </a:tabLst>
            </a:pPr>
            <a:r>
              <a:rPr dirty="0" sz="1200" b="1">
                <a:solidFill>
                  <a:srgbClr val="00AF50"/>
                </a:solidFill>
                <a:latin typeface="Times New Roman"/>
                <a:cs typeface="Times New Roman"/>
              </a:rPr>
              <a:t>External sector </a:t>
            </a:r>
            <a:r>
              <a:rPr dirty="0" sz="1200" spc="-10" b="1">
                <a:solidFill>
                  <a:srgbClr val="00AF50"/>
                </a:solidFill>
                <a:latin typeface="Times New Roman"/>
                <a:cs typeface="Times New Roman"/>
              </a:rPr>
              <a:t>or </a:t>
            </a:r>
            <a:r>
              <a:rPr dirty="0" sz="1200" spc="-5" b="1">
                <a:solidFill>
                  <a:srgbClr val="00AF50"/>
                </a:solidFill>
                <a:latin typeface="Times New Roman"/>
                <a:cs typeface="Times New Roman"/>
              </a:rPr>
              <a:t>Rest </a:t>
            </a:r>
            <a:r>
              <a:rPr dirty="0" sz="1200" b="1">
                <a:solidFill>
                  <a:srgbClr val="00AF50"/>
                </a:solidFill>
                <a:latin typeface="Times New Roman"/>
                <a:cs typeface="Times New Roman"/>
              </a:rPr>
              <a:t>of </a:t>
            </a:r>
            <a:r>
              <a:rPr dirty="0" sz="1200" spc="-5" b="1">
                <a:solidFill>
                  <a:srgbClr val="00AF50"/>
                </a:solidFill>
                <a:latin typeface="Times New Roman"/>
                <a:cs typeface="Times New Roman"/>
              </a:rPr>
              <a:t>the </a:t>
            </a:r>
            <a:r>
              <a:rPr dirty="0" sz="1200" b="1">
                <a:solidFill>
                  <a:srgbClr val="00AF50"/>
                </a:solidFill>
                <a:latin typeface="Times New Roman"/>
                <a:cs typeface="Times New Roman"/>
              </a:rPr>
              <a:t>world sector: </a:t>
            </a:r>
            <a:r>
              <a:rPr dirty="0" sz="1200" b="1">
                <a:latin typeface="Times New Roman"/>
                <a:cs typeface="Times New Roman"/>
              </a:rPr>
              <a:t>-</a:t>
            </a:r>
            <a:r>
              <a:rPr dirty="0" sz="1200">
                <a:latin typeface="Times New Roman"/>
                <a:cs typeface="Times New Roman"/>
              </a:rPr>
              <a:t>it </a:t>
            </a:r>
            <a:r>
              <a:rPr dirty="0" sz="1200" spc="-5">
                <a:latin typeface="Times New Roman"/>
                <a:cs typeface="Times New Roman"/>
              </a:rPr>
              <a:t>refers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5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economic </a:t>
            </a:r>
            <a:r>
              <a:rPr dirty="0" sz="1200" spc="-5">
                <a:latin typeface="Times New Roman"/>
                <a:cs typeface="Times New Roman"/>
              </a:rPr>
              <a:t>transaction </a:t>
            </a:r>
            <a:r>
              <a:rPr dirty="0" sz="1200">
                <a:latin typeface="Times New Roman"/>
                <a:cs typeface="Times New Roman"/>
              </a:rPr>
              <a:t>of the  domestic country with the </a:t>
            </a:r>
            <a:r>
              <a:rPr dirty="0" sz="1200" spc="-10">
                <a:latin typeface="Times New Roman"/>
                <a:cs typeface="Times New Roman"/>
              </a:rPr>
              <a:t>rest </a:t>
            </a:r>
            <a:r>
              <a:rPr dirty="0" sz="1200">
                <a:latin typeface="Times New Roman"/>
                <a:cs typeface="Times New Roman"/>
              </a:rPr>
              <a:t>of the </a:t>
            </a:r>
            <a:r>
              <a:rPr dirty="0" sz="1200" spc="-5">
                <a:latin typeface="Times New Roman"/>
                <a:cs typeface="Times New Roman"/>
              </a:rPr>
              <a:t>world. </a:t>
            </a:r>
            <a:r>
              <a:rPr dirty="0" sz="1200">
                <a:latin typeface="Times New Roman"/>
                <a:cs typeface="Times New Roman"/>
              </a:rPr>
              <a:t>These </a:t>
            </a:r>
            <a:r>
              <a:rPr dirty="0" sz="1200" spc="-5">
                <a:latin typeface="Times New Roman"/>
                <a:cs typeface="Times New Roman"/>
              </a:rPr>
              <a:t>transactions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includes:-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ct val="100000"/>
              </a:lnSpc>
              <a:spcBef>
                <a:spcPts val="1140"/>
              </a:spcBef>
              <a:buFont typeface="Wingdings"/>
              <a:buChar char=""/>
              <a:tabLst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Import-export.(Net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export)</a:t>
            </a:r>
            <a:endParaRPr sz="1200">
              <a:latin typeface="Times New Roman"/>
              <a:cs typeface="Times New Roman"/>
            </a:endParaRPr>
          </a:p>
          <a:p>
            <a:pPr lvl="1" marL="469900" indent="-229235">
              <a:lnSpc>
                <a:spcPct val="100000"/>
              </a:lnSpc>
              <a:spcBef>
                <a:spcPts val="140"/>
              </a:spcBef>
              <a:buFont typeface="Wingdings"/>
              <a:buChar char=""/>
              <a:tabLst>
                <a:tab pos="470534" algn="l"/>
              </a:tabLst>
            </a:pPr>
            <a:r>
              <a:rPr dirty="0" sz="1200" spc="-5">
                <a:latin typeface="Times New Roman"/>
                <a:cs typeface="Times New Roman"/>
              </a:rPr>
              <a:t>Net </a:t>
            </a:r>
            <a:r>
              <a:rPr dirty="0" sz="1200">
                <a:latin typeface="Times New Roman"/>
                <a:cs typeface="Times New Roman"/>
              </a:rPr>
              <a:t>factor </a:t>
            </a:r>
            <a:r>
              <a:rPr dirty="0" sz="1200" spc="-5">
                <a:latin typeface="Times New Roman"/>
                <a:cs typeface="Times New Roman"/>
              </a:rPr>
              <a:t>income from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abroad.</a:t>
            </a:r>
            <a:endParaRPr sz="1200">
              <a:latin typeface="Times New Roman"/>
              <a:cs typeface="Times New Roman"/>
            </a:endParaRPr>
          </a:p>
          <a:p>
            <a:pPr lvl="1" marL="469900" indent="-228600">
              <a:lnSpc>
                <a:spcPct val="100000"/>
              </a:lnSpc>
              <a:spcBef>
                <a:spcPts val="160"/>
              </a:spcBef>
              <a:buSzPct val="91666"/>
              <a:buFont typeface="Wingdings"/>
              <a:buChar char=""/>
              <a:tabLst>
                <a:tab pos="469900" algn="l"/>
              </a:tabLst>
            </a:pPr>
            <a:r>
              <a:rPr dirty="0" sz="1200" spc="-5">
                <a:latin typeface="Times New Roman"/>
                <a:cs typeface="Times New Roman"/>
              </a:rPr>
              <a:t>Net </a:t>
            </a:r>
            <a:r>
              <a:rPr dirty="0" sz="1200">
                <a:latin typeface="Times New Roman"/>
                <a:cs typeface="Times New Roman"/>
              </a:rPr>
              <a:t>transfer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payments.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dirty="0" u="sng" sz="1100" spc="-5" b="1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IMPORTANT</a:t>
            </a:r>
            <a:r>
              <a:rPr dirty="0" u="sng" sz="1100" spc="5" b="1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100" spc="-5" b="1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OBSERVATIONS:</a:t>
            </a:r>
            <a:endParaRPr sz="1100">
              <a:latin typeface="Times New Roman"/>
              <a:cs typeface="Times New Roman"/>
            </a:endParaRPr>
          </a:p>
          <a:p>
            <a:pPr marL="12700" marR="86995">
              <a:lnSpc>
                <a:spcPct val="110600"/>
              </a:lnSpc>
              <a:spcBef>
                <a:spcPts val="1000"/>
              </a:spcBef>
            </a:pPr>
            <a:r>
              <a:rPr dirty="0" u="sng" sz="11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What are </a:t>
            </a:r>
            <a:r>
              <a:rPr dirty="0" u="sng" sz="1100" spc="-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macroeconomics </a:t>
            </a:r>
            <a:r>
              <a:rPr dirty="0" u="sng" sz="11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paradoxes: -</a:t>
            </a:r>
            <a:r>
              <a:rPr dirty="0" sz="1100" b="1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The macroeconomic paradoxes </a:t>
            </a:r>
            <a:r>
              <a:rPr dirty="0" sz="1100" spc="-5" i="1">
                <a:latin typeface="Times New Roman"/>
                <a:cs typeface="Times New Roman"/>
              </a:rPr>
              <a:t>which mean that whatever  </a:t>
            </a:r>
            <a:r>
              <a:rPr dirty="0" sz="1100" spc="-5" i="1">
                <a:latin typeface="Times New Roman"/>
                <a:cs typeface="Times New Roman"/>
              </a:rPr>
              <a:t>is true </a:t>
            </a:r>
            <a:r>
              <a:rPr dirty="0" sz="1100" spc="5" i="1">
                <a:latin typeface="Times New Roman"/>
                <a:cs typeface="Times New Roman"/>
              </a:rPr>
              <a:t>at </a:t>
            </a:r>
            <a:r>
              <a:rPr dirty="0" sz="1100" spc="-5" i="1">
                <a:latin typeface="Times New Roman"/>
                <a:cs typeface="Times New Roman"/>
              </a:rPr>
              <a:t>micro level </a:t>
            </a:r>
            <a:r>
              <a:rPr dirty="0" sz="1100" spc="5" i="1">
                <a:latin typeface="Times New Roman"/>
                <a:cs typeface="Times New Roman"/>
              </a:rPr>
              <a:t>may not </a:t>
            </a:r>
            <a:r>
              <a:rPr dirty="0" sz="1100" spc="-5" i="1">
                <a:latin typeface="Times New Roman"/>
                <a:cs typeface="Times New Roman"/>
              </a:rPr>
              <a:t>necessary </a:t>
            </a:r>
            <a:r>
              <a:rPr dirty="0" sz="1100" i="1">
                <a:latin typeface="Times New Roman"/>
                <a:cs typeface="Times New Roman"/>
              </a:rPr>
              <a:t>be true </a:t>
            </a:r>
            <a:r>
              <a:rPr dirty="0" sz="1100" spc="5" i="1">
                <a:latin typeface="Times New Roman"/>
                <a:cs typeface="Times New Roman"/>
              </a:rPr>
              <a:t>at </a:t>
            </a:r>
            <a:r>
              <a:rPr dirty="0" sz="1100" spc="-5" i="1">
                <a:latin typeface="Times New Roman"/>
                <a:cs typeface="Times New Roman"/>
              </a:rPr>
              <a:t>macro</a:t>
            </a:r>
            <a:r>
              <a:rPr dirty="0" sz="1100" spc="-30" i="1">
                <a:latin typeface="Times New Roman"/>
                <a:cs typeface="Times New Roman"/>
              </a:rPr>
              <a:t> </a:t>
            </a:r>
            <a:r>
              <a:rPr dirty="0" sz="1100" spc="-10" i="1">
                <a:latin typeface="Times New Roman"/>
                <a:cs typeface="Times New Roman"/>
              </a:rPr>
              <a:t>level.</a:t>
            </a:r>
            <a:endParaRPr sz="1100">
              <a:latin typeface="Times New Roman"/>
              <a:cs typeface="Times New Roman"/>
            </a:endParaRPr>
          </a:p>
          <a:p>
            <a:pPr marL="12700" marR="121920">
              <a:lnSpc>
                <a:spcPct val="110600"/>
              </a:lnSpc>
              <a:spcBef>
                <a:spcPts val="980"/>
              </a:spcBef>
            </a:pPr>
            <a:r>
              <a:rPr dirty="0" sz="1100" b="1">
                <a:latin typeface="Times New Roman"/>
                <a:cs typeface="Times New Roman"/>
              </a:rPr>
              <a:t>Ex.- </a:t>
            </a:r>
            <a:r>
              <a:rPr dirty="0" sz="1100">
                <a:latin typeface="Times New Roman"/>
                <a:cs typeface="Times New Roman"/>
              </a:rPr>
              <a:t>A </a:t>
            </a:r>
            <a:r>
              <a:rPr dirty="0" sz="1100" spc="-5">
                <a:latin typeface="Times New Roman"/>
                <a:cs typeface="Times New Roman"/>
              </a:rPr>
              <a:t>depositor </a:t>
            </a:r>
            <a:r>
              <a:rPr dirty="0" sz="1100" spc="-10">
                <a:latin typeface="Times New Roman"/>
                <a:cs typeface="Times New Roman"/>
              </a:rPr>
              <a:t>can </a:t>
            </a:r>
            <a:r>
              <a:rPr dirty="0" sz="1100" spc="-5">
                <a:latin typeface="Times New Roman"/>
                <a:cs typeface="Times New Roman"/>
              </a:rPr>
              <a:t>withdraw money from </a:t>
            </a:r>
            <a:r>
              <a:rPr dirty="0" sz="1100">
                <a:latin typeface="Times New Roman"/>
                <a:cs typeface="Times New Roman"/>
              </a:rPr>
              <a:t>a bank </a:t>
            </a:r>
            <a:r>
              <a:rPr dirty="0" sz="1100" spc="-5">
                <a:latin typeface="Times New Roman"/>
                <a:cs typeface="Times New Roman"/>
              </a:rPr>
              <a:t>whenever </a:t>
            </a:r>
            <a:r>
              <a:rPr dirty="0" sz="1100">
                <a:latin typeface="Times New Roman"/>
                <a:cs typeface="Times New Roman"/>
              </a:rPr>
              <a:t>be </a:t>
            </a:r>
            <a:r>
              <a:rPr dirty="0" sz="1100" spc="-5">
                <a:latin typeface="Times New Roman"/>
                <a:cs typeface="Times New Roman"/>
              </a:rPr>
              <a:t>likes but if </a:t>
            </a:r>
            <a:r>
              <a:rPr dirty="0" sz="1100" spc="-10">
                <a:latin typeface="Times New Roman"/>
                <a:cs typeface="Times New Roman"/>
              </a:rPr>
              <a:t>all </a:t>
            </a:r>
            <a:r>
              <a:rPr dirty="0" sz="1100" spc="-5">
                <a:latin typeface="Times New Roman"/>
                <a:cs typeface="Times New Roman"/>
              </a:rPr>
              <a:t>the depositors decide  together to withdraw their money the </a:t>
            </a:r>
            <a:r>
              <a:rPr dirty="0" sz="1100">
                <a:latin typeface="Times New Roman"/>
                <a:cs typeface="Times New Roman"/>
              </a:rPr>
              <a:t>bank </a:t>
            </a:r>
            <a:r>
              <a:rPr dirty="0" sz="1100" spc="-5">
                <a:latin typeface="Times New Roman"/>
                <a:cs typeface="Times New Roman"/>
              </a:rPr>
              <a:t>may</a:t>
            </a:r>
            <a:r>
              <a:rPr dirty="0" sz="1100" spc="3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fail.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u="sng" sz="1100" spc="-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However, </a:t>
            </a:r>
            <a:r>
              <a:rPr dirty="0" u="sng" sz="11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we </a:t>
            </a:r>
            <a:r>
              <a:rPr dirty="0" u="sng" sz="1100" spc="-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need </a:t>
            </a:r>
            <a:r>
              <a:rPr dirty="0" u="sng" sz="11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 </a:t>
            </a:r>
            <a:r>
              <a:rPr dirty="0" u="sng" sz="1100" spc="-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separate theory to understand Macroeconomics</a:t>
            </a:r>
            <a:r>
              <a:rPr dirty="0" u="sng" sz="1100" spc="6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100" spc="-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because:</a:t>
            </a:r>
            <a:endParaRPr sz="1100">
              <a:latin typeface="Times New Roman"/>
              <a:cs typeface="Times New Roman"/>
            </a:endParaRPr>
          </a:p>
          <a:p>
            <a:pPr marL="469900" marR="266065" indent="-229235">
              <a:lnSpc>
                <a:spcPct val="109100"/>
              </a:lnSpc>
              <a:spcBef>
                <a:spcPts val="1020"/>
              </a:spcBef>
              <a:buFont typeface="Wingdings"/>
              <a:buChar char=""/>
              <a:tabLst>
                <a:tab pos="470534" algn="l"/>
              </a:tabLst>
            </a:pPr>
            <a:r>
              <a:rPr dirty="0" sz="1100" spc="-5">
                <a:latin typeface="Times New Roman"/>
                <a:cs typeface="Times New Roman"/>
              </a:rPr>
              <a:t>In Macroeconomics, </a:t>
            </a:r>
            <a:r>
              <a:rPr dirty="0" sz="1100">
                <a:latin typeface="Times New Roman"/>
                <a:cs typeface="Times New Roman"/>
              </a:rPr>
              <a:t>economic </a:t>
            </a:r>
            <a:r>
              <a:rPr dirty="0" sz="1100" spc="-5">
                <a:latin typeface="Times New Roman"/>
                <a:cs typeface="Times New Roman"/>
              </a:rPr>
              <a:t>problems </a:t>
            </a:r>
            <a:r>
              <a:rPr dirty="0" sz="1100" spc="-10">
                <a:latin typeface="Times New Roman"/>
                <a:cs typeface="Times New Roman"/>
              </a:rPr>
              <a:t>are </a:t>
            </a:r>
            <a:r>
              <a:rPr dirty="0" sz="1100" spc="-5">
                <a:latin typeface="Times New Roman"/>
                <a:cs typeface="Times New Roman"/>
              </a:rPr>
              <a:t>studied at aggregate level and functioning </a:t>
            </a:r>
            <a:r>
              <a:rPr dirty="0" sz="1100" spc="5">
                <a:latin typeface="Times New Roman"/>
                <a:cs typeface="Times New Roman"/>
              </a:rPr>
              <a:t>of  </a:t>
            </a:r>
            <a:r>
              <a:rPr dirty="0" sz="1100" spc="-5">
                <a:latin typeface="Times New Roman"/>
                <a:cs typeface="Times New Roman"/>
              </a:rPr>
              <a:t>economic </a:t>
            </a:r>
            <a:r>
              <a:rPr dirty="0" sz="1100" spc="-10">
                <a:latin typeface="Times New Roman"/>
                <a:cs typeface="Times New Roman"/>
              </a:rPr>
              <a:t>system </a:t>
            </a:r>
            <a:r>
              <a:rPr dirty="0" sz="1100" spc="-5">
                <a:latin typeface="Times New Roman"/>
                <a:cs typeface="Times New Roman"/>
              </a:rPr>
              <a:t>requires </a:t>
            </a:r>
            <a:r>
              <a:rPr dirty="0" sz="1100">
                <a:latin typeface="Times New Roman"/>
                <a:cs typeface="Times New Roman"/>
              </a:rPr>
              <a:t>a </a:t>
            </a:r>
            <a:r>
              <a:rPr dirty="0" sz="1100" spc="-5">
                <a:latin typeface="Times New Roman"/>
                <a:cs typeface="Times New Roman"/>
              </a:rPr>
              <a:t>more different </a:t>
            </a:r>
            <a:r>
              <a:rPr dirty="0" sz="1100">
                <a:latin typeface="Times New Roman"/>
                <a:cs typeface="Times New Roman"/>
              </a:rPr>
              <a:t>approach </a:t>
            </a:r>
            <a:r>
              <a:rPr dirty="0" sz="1100" spc="-5">
                <a:latin typeface="Times New Roman"/>
                <a:cs typeface="Times New Roman"/>
              </a:rPr>
              <a:t>than that </a:t>
            </a:r>
            <a:r>
              <a:rPr dirty="0" sz="1100">
                <a:latin typeface="Times New Roman"/>
                <a:cs typeface="Times New Roman"/>
              </a:rPr>
              <a:t>of </a:t>
            </a:r>
            <a:r>
              <a:rPr dirty="0" sz="1100" spc="-5">
                <a:latin typeface="Times New Roman"/>
                <a:cs typeface="Times New Roman"/>
              </a:rPr>
              <a:t>an individual</a:t>
            </a:r>
            <a:r>
              <a:rPr dirty="0" sz="1100" spc="2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unit.</a:t>
            </a:r>
            <a:endParaRPr sz="1100">
              <a:latin typeface="Times New Roman"/>
              <a:cs typeface="Times New Roman"/>
            </a:endParaRPr>
          </a:p>
          <a:p>
            <a:pPr marL="469900" indent="-229870">
              <a:lnSpc>
                <a:spcPct val="100000"/>
              </a:lnSpc>
              <a:spcBef>
                <a:spcPts val="140"/>
              </a:spcBef>
              <a:buFont typeface="Wingdings"/>
              <a:buChar char=""/>
              <a:tabLst>
                <a:tab pos="470534" algn="l"/>
              </a:tabLst>
            </a:pPr>
            <a:r>
              <a:rPr dirty="0" sz="1100" spc="-5">
                <a:latin typeface="Times New Roman"/>
                <a:cs typeface="Times New Roman"/>
              </a:rPr>
              <a:t>Also because </a:t>
            </a:r>
            <a:r>
              <a:rPr dirty="0" sz="1100" spc="5">
                <a:latin typeface="Times New Roman"/>
                <a:cs typeface="Times New Roman"/>
              </a:rPr>
              <a:t>of </a:t>
            </a:r>
            <a:r>
              <a:rPr dirty="0" sz="1100" spc="-5">
                <a:latin typeface="Times New Roman"/>
                <a:cs typeface="Times New Roman"/>
              </a:rPr>
              <a:t>Micro-macro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paradox.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42900" y="1030985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0"/>
                </a:moveTo>
                <a:lnTo>
                  <a:pt x="35458" y="0"/>
                </a:lnTo>
                <a:lnTo>
                  <a:pt x="35458" y="35725"/>
                </a:lnTo>
                <a:lnTo>
                  <a:pt x="0" y="3572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42900" y="1030985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0"/>
                </a:moveTo>
                <a:lnTo>
                  <a:pt x="35458" y="0"/>
                </a:lnTo>
                <a:lnTo>
                  <a:pt x="35458" y="35725"/>
                </a:lnTo>
                <a:lnTo>
                  <a:pt x="0" y="3572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2900" y="342899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0"/>
                </a:moveTo>
                <a:lnTo>
                  <a:pt x="35458" y="0"/>
                </a:lnTo>
                <a:lnTo>
                  <a:pt x="35458" y="35458"/>
                </a:lnTo>
                <a:lnTo>
                  <a:pt x="0" y="3545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42900" y="342899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0"/>
                </a:moveTo>
                <a:lnTo>
                  <a:pt x="35458" y="0"/>
                </a:lnTo>
                <a:lnTo>
                  <a:pt x="35458" y="35458"/>
                </a:lnTo>
                <a:lnTo>
                  <a:pt x="0" y="3545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5777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77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7461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746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9145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914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80829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8082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92513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9251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04197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0419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15881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1588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27565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2756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39249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3924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50933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5093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62617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6261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74301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7430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85985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8598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97669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9766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09353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0935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21037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2103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32721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3272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44405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4440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56089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5608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67773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6777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79457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7945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291141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9114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302825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30282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14509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31450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30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326193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32619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337877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3787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49561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34956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361245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361245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3729297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0" y="0"/>
                </a:lnTo>
                <a:lnTo>
                  <a:pt x="36510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372929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3846135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384613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396297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396297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4079816" y="10309861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3" y="0"/>
                </a:lnTo>
                <a:lnTo>
                  <a:pt x="36513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4079816" y="10309860"/>
            <a:ext cx="36830" cy="36195"/>
          </a:xfrm>
          <a:custGeom>
            <a:avLst/>
            <a:gdLst/>
            <a:ahLst/>
            <a:cxnLst/>
            <a:rect l="l" t="t" r="r" b="b"/>
            <a:pathLst>
              <a:path w="36829" h="36195">
                <a:moveTo>
                  <a:pt x="0" y="0"/>
                </a:moveTo>
                <a:lnTo>
                  <a:pt x="36512" y="0"/>
                </a:lnTo>
                <a:lnTo>
                  <a:pt x="36512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4198057" y="10309861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4198057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4317438" y="10309861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4317437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4436816" y="10309861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6"/>
                </a:lnTo>
                <a:lnTo>
                  <a:pt x="0" y="357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4436817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455618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455618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467556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467556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479494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479494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491432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491432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503370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503370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515308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515308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527246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527246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539184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539184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551122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551122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563060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563060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574998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574998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586936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586936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598874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598874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610812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610812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622750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622750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634688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634688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646626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646626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658564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658564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670502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670502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682440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682440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6943789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6943790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7063168" y="10309860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31" y="0"/>
                </a:lnTo>
                <a:lnTo>
                  <a:pt x="37031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7063169" y="1030985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0" y="0"/>
                </a:moveTo>
                <a:lnTo>
                  <a:pt x="37029" y="0"/>
                </a:lnTo>
                <a:lnTo>
                  <a:pt x="37029" y="35718"/>
                </a:lnTo>
                <a:lnTo>
                  <a:pt x="0" y="3571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577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4577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5746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5746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6914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6914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8082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8082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92513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9251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10419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10419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11588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11588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12756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12756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13924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13924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150933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15093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16261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16261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17430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17430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18598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18598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19766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19766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209353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20935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22103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22103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23272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23272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24440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24440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25608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25608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267773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26777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27945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27945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29114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29114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30282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30282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31450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31450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3261935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32619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33787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33787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34956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34956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361245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361245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372929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372929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3846135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384613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396297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396297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4079814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4" y="0"/>
                </a:lnTo>
                <a:lnTo>
                  <a:pt x="36514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4079816" y="342899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0" y="0"/>
                </a:moveTo>
                <a:lnTo>
                  <a:pt x="36512" y="0"/>
                </a:lnTo>
                <a:lnTo>
                  <a:pt x="36512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419804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419804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431742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431742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443680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443680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455618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455618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467556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467556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479494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479494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491432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491432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503370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503370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515308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515308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527246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527246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539184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539184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551122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551122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563060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563060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574998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574998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586936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586936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598874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598874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610812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610812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622750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622750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634688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634688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4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646626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646626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658564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658564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6705027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670502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682440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682440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694378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6943790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7063168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30" y="0"/>
                </a:lnTo>
                <a:lnTo>
                  <a:pt x="37030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7063169" y="342899"/>
            <a:ext cx="37465" cy="35560"/>
          </a:xfrm>
          <a:custGeom>
            <a:avLst/>
            <a:gdLst/>
            <a:ahLst/>
            <a:cxnLst/>
            <a:rect l="l" t="t" r="r" b="b"/>
            <a:pathLst>
              <a:path w="37465" h="35560">
                <a:moveTo>
                  <a:pt x="0" y="0"/>
                </a:moveTo>
                <a:lnTo>
                  <a:pt x="37029" y="0"/>
                </a:lnTo>
                <a:lnTo>
                  <a:pt x="37029" y="35454"/>
                </a:lnTo>
                <a:lnTo>
                  <a:pt x="0" y="3545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7180580" y="10309859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0"/>
                </a:moveTo>
                <a:lnTo>
                  <a:pt x="35725" y="0"/>
                </a:lnTo>
                <a:lnTo>
                  <a:pt x="35725" y="35725"/>
                </a:lnTo>
                <a:lnTo>
                  <a:pt x="0" y="3572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7180580" y="10309859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0"/>
                </a:moveTo>
                <a:lnTo>
                  <a:pt x="35725" y="0"/>
                </a:lnTo>
                <a:lnTo>
                  <a:pt x="35725" y="35725"/>
                </a:lnTo>
                <a:lnTo>
                  <a:pt x="0" y="3572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7180580" y="342899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0" y="0"/>
                </a:moveTo>
                <a:lnTo>
                  <a:pt x="35725" y="0"/>
                </a:lnTo>
                <a:lnTo>
                  <a:pt x="35725" y="35458"/>
                </a:lnTo>
                <a:lnTo>
                  <a:pt x="0" y="3545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7180580" y="342899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0" y="0"/>
                </a:moveTo>
                <a:lnTo>
                  <a:pt x="35725" y="0"/>
                </a:lnTo>
                <a:lnTo>
                  <a:pt x="35725" y="35458"/>
                </a:lnTo>
                <a:lnTo>
                  <a:pt x="0" y="3545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7180580" y="4577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9" y="0"/>
                </a:lnTo>
                <a:lnTo>
                  <a:pt x="35719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7180580" y="4577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7180580" y="5746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9" y="0"/>
                </a:lnTo>
                <a:lnTo>
                  <a:pt x="35719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7180580" y="5746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7180581" y="6914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7180580" y="6914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7180580" y="8082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7180580" y="8082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7180579" y="9251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7180580" y="9251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7180580" y="10419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7180580" y="10419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7180581" y="11588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7" y="0"/>
                </a:lnTo>
                <a:lnTo>
                  <a:pt x="35717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7180580" y="11588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7180580" y="12756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7180580" y="12756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7180581" y="13924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7180580" y="13924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7180580" y="15093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7180580" y="15093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7180580" y="16261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9" y="0"/>
                </a:lnTo>
                <a:lnTo>
                  <a:pt x="35719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7180580" y="16261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7180581" y="17430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7" y="0"/>
                </a:lnTo>
                <a:lnTo>
                  <a:pt x="35717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7180580" y="17430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7180579" y="1859857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9" y="0"/>
                </a:lnTo>
                <a:lnTo>
                  <a:pt x="35719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7180580" y="18598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7180580" y="1976697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9" y="0"/>
                </a:lnTo>
                <a:lnTo>
                  <a:pt x="35719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7180580" y="19766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7180581" y="20935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7180580" y="20935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7180580" y="2210377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9" y="0"/>
                </a:lnTo>
                <a:lnTo>
                  <a:pt x="35719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7180580" y="22103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7180579" y="23272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20" y="0"/>
                </a:lnTo>
                <a:lnTo>
                  <a:pt x="35720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7180580" y="23272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7180580" y="24440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7180580" y="24440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7180580" y="25608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7" y="0"/>
                </a:lnTo>
                <a:lnTo>
                  <a:pt x="35717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7180580" y="25608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7180581" y="26777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6" y="0"/>
                </a:lnTo>
                <a:lnTo>
                  <a:pt x="35716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7180580" y="26777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7180579" y="27945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7180580" y="27945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7180581" y="29114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7180580" y="29114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7180581" y="30282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7180580" y="30282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7180580" y="31450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7180580" y="31450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30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7180579" y="32619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9" y="0"/>
                </a:lnTo>
                <a:lnTo>
                  <a:pt x="35719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7180580" y="32619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7180581" y="33787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7180580" y="33787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7180580" y="34956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7180580" y="34956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7180580" y="36124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7180580" y="36124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7180580" y="37292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7180580" y="37292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7180580" y="38461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7180580" y="38461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7180580" y="39629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7180580" y="39629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7180580" y="40798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7180580" y="40798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7180580" y="41966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7180580" y="41966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7180580" y="43134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7180580" y="43134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7180580" y="44303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7180580" y="44303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7180580" y="45471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7180580" y="45471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7180580" y="46640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7180580" y="46640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7180580" y="47808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7180580" y="47808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7180580" y="48976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7180580" y="48976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7180580" y="50145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7180580" y="50145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7180580" y="51313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7180580" y="51313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7180580" y="52482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7180580" y="52482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7180580" y="53650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7180580" y="53650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7180580" y="54818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7180580" y="54818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7180580" y="55987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7180580" y="55987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7180580" y="57155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7180580" y="57155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7180580" y="58324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7180580" y="58324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7180580" y="59492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7180580" y="59492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7180580" y="606609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7180580" y="60660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7180580" y="61829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7180580" y="618293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7180580" y="62997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7180580" y="62997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7180580" y="641661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7180580" y="64166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7180580" y="653345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7180580" y="65334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7180580" y="66502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7180580" y="66502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7180580" y="67671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7180580" y="67671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7180580" y="68839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7180580" y="68839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7180580" y="70008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7180580" y="70008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7180580" y="71176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7180580" y="71176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7180580" y="72344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7180580" y="72344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/>
          <p:nvPr/>
        </p:nvSpPr>
        <p:spPr>
          <a:xfrm>
            <a:off x="7180581" y="73513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/>
          <p:nvPr/>
        </p:nvSpPr>
        <p:spPr>
          <a:xfrm>
            <a:off x="7180580" y="73513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/>
          <p:nvPr/>
        </p:nvSpPr>
        <p:spPr>
          <a:xfrm>
            <a:off x="7180580" y="74681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1" name="object 361"/>
          <p:cNvSpPr/>
          <p:nvPr/>
        </p:nvSpPr>
        <p:spPr>
          <a:xfrm>
            <a:off x="7180580" y="74681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/>
          <p:nvPr/>
        </p:nvSpPr>
        <p:spPr>
          <a:xfrm>
            <a:off x="7180579" y="75850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20" y="0"/>
                </a:lnTo>
                <a:lnTo>
                  <a:pt x="35720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3" name="object 363"/>
          <p:cNvSpPr/>
          <p:nvPr/>
        </p:nvSpPr>
        <p:spPr>
          <a:xfrm>
            <a:off x="7180580" y="75850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4" name="object 364"/>
          <p:cNvSpPr/>
          <p:nvPr/>
        </p:nvSpPr>
        <p:spPr>
          <a:xfrm>
            <a:off x="7180580" y="77018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5" name="object 365"/>
          <p:cNvSpPr/>
          <p:nvPr/>
        </p:nvSpPr>
        <p:spPr>
          <a:xfrm>
            <a:off x="7180580" y="77018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6" name="object 366"/>
          <p:cNvSpPr/>
          <p:nvPr/>
        </p:nvSpPr>
        <p:spPr>
          <a:xfrm>
            <a:off x="7180580" y="78186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7" name="object 367"/>
          <p:cNvSpPr/>
          <p:nvPr/>
        </p:nvSpPr>
        <p:spPr>
          <a:xfrm>
            <a:off x="7180580" y="78186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8" name="object 368"/>
          <p:cNvSpPr/>
          <p:nvPr/>
        </p:nvSpPr>
        <p:spPr>
          <a:xfrm>
            <a:off x="7180581" y="79355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7" y="0"/>
                </a:lnTo>
                <a:lnTo>
                  <a:pt x="35717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9" name="object 369"/>
          <p:cNvSpPr/>
          <p:nvPr/>
        </p:nvSpPr>
        <p:spPr>
          <a:xfrm>
            <a:off x="7180580" y="793553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0" name="object 370"/>
          <p:cNvSpPr/>
          <p:nvPr/>
        </p:nvSpPr>
        <p:spPr>
          <a:xfrm>
            <a:off x="7180580" y="805237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1" name="object 371"/>
          <p:cNvSpPr/>
          <p:nvPr/>
        </p:nvSpPr>
        <p:spPr>
          <a:xfrm>
            <a:off x="7180580" y="8052375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2" name="object 372"/>
          <p:cNvSpPr/>
          <p:nvPr/>
        </p:nvSpPr>
        <p:spPr>
          <a:xfrm>
            <a:off x="7180580" y="81692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3" name="object 373"/>
          <p:cNvSpPr/>
          <p:nvPr/>
        </p:nvSpPr>
        <p:spPr>
          <a:xfrm>
            <a:off x="7180580" y="816921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4" name="object 374"/>
          <p:cNvSpPr/>
          <p:nvPr/>
        </p:nvSpPr>
        <p:spPr>
          <a:xfrm>
            <a:off x="7180579" y="8286057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9" y="0"/>
                </a:lnTo>
                <a:lnTo>
                  <a:pt x="35719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5" name="object 375"/>
          <p:cNvSpPr/>
          <p:nvPr/>
        </p:nvSpPr>
        <p:spPr>
          <a:xfrm>
            <a:off x="7180580" y="828605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6" name="object 376"/>
          <p:cNvSpPr/>
          <p:nvPr/>
        </p:nvSpPr>
        <p:spPr>
          <a:xfrm>
            <a:off x="7180581" y="8402897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7" name="object 377"/>
          <p:cNvSpPr/>
          <p:nvPr/>
        </p:nvSpPr>
        <p:spPr>
          <a:xfrm>
            <a:off x="7180580" y="8402896"/>
            <a:ext cx="36195" cy="36830"/>
          </a:xfrm>
          <a:custGeom>
            <a:avLst/>
            <a:gdLst/>
            <a:ahLst/>
            <a:cxnLst/>
            <a:rect l="l" t="t" r="r" b="b"/>
            <a:pathLst>
              <a:path w="36195" h="36829">
                <a:moveTo>
                  <a:pt x="0" y="0"/>
                </a:moveTo>
                <a:lnTo>
                  <a:pt x="35718" y="0"/>
                </a:lnTo>
                <a:lnTo>
                  <a:pt x="35718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8" name="object 378"/>
          <p:cNvSpPr/>
          <p:nvPr/>
        </p:nvSpPr>
        <p:spPr>
          <a:xfrm>
            <a:off x="7180581" y="852113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9" name="object 379"/>
          <p:cNvSpPr/>
          <p:nvPr/>
        </p:nvSpPr>
        <p:spPr>
          <a:xfrm>
            <a:off x="7180580" y="852112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0" name="object 380"/>
          <p:cNvSpPr/>
          <p:nvPr/>
        </p:nvSpPr>
        <p:spPr>
          <a:xfrm>
            <a:off x="7180579" y="864050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1" name="object 381"/>
          <p:cNvSpPr/>
          <p:nvPr/>
        </p:nvSpPr>
        <p:spPr>
          <a:xfrm>
            <a:off x="7180580" y="864050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2" name="object 382"/>
          <p:cNvSpPr/>
          <p:nvPr/>
        </p:nvSpPr>
        <p:spPr>
          <a:xfrm>
            <a:off x="7180580" y="875989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7" y="0"/>
                </a:lnTo>
                <a:lnTo>
                  <a:pt x="35717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3" name="object 383"/>
          <p:cNvSpPr/>
          <p:nvPr/>
        </p:nvSpPr>
        <p:spPr>
          <a:xfrm>
            <a:off x="7180580" y="875989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4" name="object 384"/>
          <p:cNvSpPr/>
          <p:nvPr/>
        </p:nvSpPr>
        <p:spPr>
          <a:xfrm>
            <a:off x="7180579" y="887926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5" name="object 385"/>
          <p:cNvSpPr/>
          <p:nvPr/>
        </p:nvSpPr>
        <p:spPr>
          <a:xfrm>
            <a:off x="7180580" y="887926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6" name="object 386"/>
          <p:cNvSpPr/>
          <p:nvPr/>
        </p:nvSpPr>
        <p:spPr>
          <a:xfrm>
            <a:off x="7180579" y="89986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7" name="object 387"/>
          <p:cNvSpPr/>
          <p:nvPr/>
        </p:nvSpPr>
        <p:spPr>
          <a:xfrm>
            <a:off x="7180580" y="89986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8" name="object 388"/>
          <p:cNvSpPr/>
          <p:nvPr/>
        </p:nvSpPr>
        <p:spPr>
          <a:xfrm>
            <a:off x="7180579" y="911803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9" name="object 389"/>
          <p:cNvSpPr/>
          <p:nvPr/>
        </p:nvSpPr>
        <p:spPr>
          <a:xfrm>
            <a:off x="7180580" y="911802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0" name="object 390"/>
          <p:cNvSpPr/>
          <p:nvPr/>
        </p:nvSpPr>
        <p:spPr>
          <a:xfrm>
            <a:off x="7180581" y="9237411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1" name="object 391"/>
          <p:cNvSpPr/>
          <p:nvPr/>
        </p:nvSpPr>
        <p:spPr>
          <a:xfrm>
            <a:off x="7180580" y="923740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2" name="object 392"/>
          <p:cNvSpPr/>
          <p:nvPr/>
        </p:nvSpPr>
        <p:spPr>
          <a:xfrm>
            <a:off x="7180580" y="935679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3" name="object 393"/>
          <p:cNvSpPr/>
          <p:nvPr/>
        </p:nvSpPr>
        <p:spPr>
          <a:xfrm>
            <a:off x="7180580" y="935679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4" name="object 394"/>
          <p:cNvSpPr/>
          <p:nvPr/>
        </p:nvSpPr>
        <p:spPr>
          <a:xfrm>
            <a:off x="7180581" y="9476168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7" y="0"/>
                </a:lnTo>
                <a:lnTo>
                  <a:pt x="35717" y="37030"/>
                </a:lnTo>
                <a:lnTo>
                  <a:pt x="0" y="370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5" name="object 395"/>
          <p:cNvSpPr/>
          <p:nvPr/>
        </p:nvSpPr>
        <p:spPr>
          <a:xfrm>
            <a:off x="7180580" y="947616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6" name="object 396"/>
          <p:cNvSpPr/>
          <p:nvPr/>
        </p:nvSpPr>
        <p:spPr>
          <a:xfrm>
            <a:off x="7180581" y="95955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7" y="0"/>
                </a:lnTo>
                <a:lnTo>
                  <a:pt x="35717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7" name="object 397"/>
          <p:cNvSpPr/>
          <p:nvPr/>
        </p:nvSpPr>
        <p:spPr>
          <a:xfrm>
            <a:off x="7180580" y="95955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8" name="object 398"/>
          <p:cNvSpPr/>
          <p:nvPr/>
        </p:nvSpPr>
        <p:spPr>
          <a:xfrm>
            <a:off x="7180580" y="971493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7" y="0"/>
                </a:lnTo>
                <a:lnTo>
                  <a:pt x="35717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9" name="object 399"/>
          <p:cNvSpPr/>
          <p:nvPr/>
        </p:nvSpPr>
        <p:spPr>
          <a:xfrm>
            <a:off x="7180580" y="971492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0" name="object 400"/>
          <p:cNvSpPr/>
          <p:nvPr/>
        </p:nvSpPr>
        <p:spPr>
          <a:xfrm>
            <a:off x="7180580" y="9834311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7" y="0"/>
                </a:lnTo>
                <a:lnTo>
                  <a:pt x="35717" y="37027"/>
                </a:lnTo>
                <a:lnTo>
                  <a:pt x="0" y="3702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1" name="object 401"/>
          <p:cNvSpPr/>
          <p:nvPr/>
        </p:nvSpPr>
        <p:spPr>
          <a:xfrm>
            <a:off x="7180580" y="983430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2" name="object 402"/>
          <p:cNvSpPr/>
          <p:nvPr/>
        </p:nvSpPr>
        <p:spPr>
          <a:xfrm>
            <a:off x="7180579" y="995368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9" y="0"/>
                </a:lnTo>
                <a:lnTo>
                  <a:pt x="35719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3" name="object 403"/>
          <p:cNvSpPr/>
          <p:nvPr/>
        </p:nvSpPr>
        <p:spPr>
          <a:xfrm>
            <a:off x="7180580" y="9953690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4" name="object 404"/>
          <p:cNvSpPr/>
          <p:nvPr/>
        </p:nvSpPr>
        <p:spPr>
          <a:xfrm>
            <a:off x="7180580" y="10073071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5" name="object 405"/>
          <p:cNvSpPr/>
          <p:nvPr/>
        </p:nvSpPr>
        <p:spPr>
          <a:xfrm>
            <a:off x="7180580" y="1007306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6" name="object 406"/>
          <p:cNvSpPr/>
          <p:nvPr/>
        </p:nvSpPr>
        <p:spPr>
          <a:xfrm>
            <a:off x="7180580" y="101924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7" name="object 407"/>
          <p:cNvSpPr/>
          <p:nvPr/>
        </p:nvSpPr>
        <p:spPr>
          <a:xfrm>
            <a:off x="7180580" y="10192449"/>
            <a:ext cx="36195" cy="37465"/>
          </a:xfrm>
          <a:custGeom>
            <a:avLst/>
            <a:gdLst/>
            <a:ahLst/>
            <a:cxnLst/>
            <a:rect l="l" t="t" r="r" b="b"/>
            <a:pathLst>
              <a:path w="36195" h="37465">
                <a:moveTo>
                  <a:pt x="0" y="0"/>
                </a:moveTo>
                <a:lnTo>
                  <a:pt x="35718" y="0"/>
                </a:lnTo>
                <a:lnTo>
                  <a:pt x="35718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8" name="object 408"/>
          <p:cNvSpPr/>
          <p:nvPr/>
        </p:nvSpPr>
        <p:spPr>
          <a:xfrm>
            <a:off x="342899" y="4577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9" name="object 409"/>
          <p:cNvSpPr/>
          <p:nvPr/>
        </p:nvSpPr>
        <p:spPr>
          <a:xfrm>
            <a:off x="342899" y="4577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0" name="object 410"/>
          <p:cNvSpPr/>
          <p:nvPr/>
        </p:nvSpPr>
        <p:spPr>
          <a:xfrm>
            <a:off x="342900" y="5746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1" name="object 411"/>
          <p:cNvSpPr/>
          <p:nvPr/>
        </p:nvSpPr>
        <p:spPr>
          <a:xfrm>
            <a:off x="342899" y="5746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2" name="object 412"/>
          <p:cNvSpPr/>
          <p:nvPr/>
        </p:nvSpPr>
        <p:spPr>
          <a:xfrm>
            <a:off x="342900" y="6914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3" name="object 413"/>
          <p:cNvSpPr/>
          <p:nvPr/>
        </p:nvSpPr>
        <p:spPr>
          <a:xfrm>
            <a:off x="342899" y="6914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4" name="object 414"/>
          <p:cNvSpPr/>
          <p:nvPr/>
        </p:nvSpPr>
        <p:spPr>
          <a:xfrm>
            <a:off x="342900" y="8082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2" y="0"/>
                </a:lnTo>
                <a:lnTo>
                  <a:pt x="35452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5" name="object 415"/>
          <p:cNvSpPr/>
          <p:nvPr/>
        </p:nvSpPr>
        <p:spPr>
          <a:xfrm>
            <a:off x="342899" y="8082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6" name="object 416"/>
          <p:cNvSpPr/>
          <p:nvPr/>
        </p:nvSpPr>
        <p:spPr>
          <a:xfrm>
            <a:off x="342899" y="9251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7" name="object 417"/>
          <p:cNvSpPr/>
          <p:nvPr/>
        </p:nvSpPr>
        <p:spPr>
          <a:xfrm>
            <a:off x="342899" y="9251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8" name="object 418"/>
          <p:cNvSpPr/>
          <p:nvPr/>
        </p:nvSpPr>
        <p:spPr>
          <a:xfrm>
            <a:off x="342899" y="10419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9" name="object 419"/>
          <p:cNvSpPr/>
          <p:nvPr/>
        </p:nvSpPr>
        <p:spPr>
          <a:xfrm>
            <a:off x="342899" y="10419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0" name="object 420"/>
          <p:cNvSpPr/>
          <p:nvPr/>
        </p:nvSpPr>
        <p:spPr>
          <a:xfrm>
            <a:off x="342900" y="1158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2" y="0"/>
                </a:lnTo>
                <a:lnTo>
                  <a:pt x="35452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1" name="object 421"/>
          <p:cNvSpPr/>
          <p:nvPr/>
        </p:nvSpPr>
        <p:spPr>
          <a:xfrm>
            <a:off x="342899" y="1158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2" name="object 422"/>
          <p:cNvSpPr/>
          <p:nvPr/>
        </p:nvSpPr>
        <p:spPr>
          <a:xfrm>
            <a:off x="342899" y="12756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3" name="object 423"/>
          <p:cNvSpPr/>
          <p:nvPr/>
        </p:nvSpPr>
        <p:spPr>
          <a:xfrm>
            <a:off x="342899" y="12756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4" name="object 424"/>
          <p:cNvSpPr/>
          <p:nvPr/>
        </p:nvSpPr>
        <p:spPr>
          <a:xfrm>
            <a:off x="342900" y="13924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5" name="object 425"/>
          <p:cNvSpPr/>
          <p:nvPr/>
        </p:nvSpPr>
        <p:spPr>
          <a:xfrm>
            <a:off x="342899" y="13924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6" name="object 426"/>
          <p:cNvSpPr/>
          <p:nvPr/>
        </p:nvSpPr>
        <p:spPr>
          <a:xfrm>
            <a:off x="342899" y="15093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7" name="object 427"/>
          <p:cNvSpPr/>
          <p:nvPr/>
        </p:nvSpPr>
        <p:spPr>
          <a:xfrm>
            <a:off x="342899" y="15093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8" name="object 428"/>
          <p:cNvSpPr/>
          <p:nvPr/>
        </p:nvSpPr>
        <p:spPr>
          <a:xfrm>
            <a:off x="342899" y="16261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9" name="object 429"/>
          <p:cNvSpPr/>
          <p:nvPr/>
        </p:nvSpPr>
        <p:spPr>
          <a:xfrm>
            <a:off x="342899" y="16261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0" name="object 430"/>
          <p:cNvSpPr/>
          <p:nvPr/>
        </p:nvSpPr>
        <p:spPr>
          <a:xfrm>
            <a:off x="342900" y="17430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2" y="0"/>
                </a:lnTo>
                <a:lnTo>
                  <a:pt x="35452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1" name="object 431"/>
          <p:cNvSpPr/>
          <p:nvPr/>
        </p:nvSpPr>
        <p:spPr>
          <a:xfrm>
            <a:off x="342899" y="17430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2" name="object 432"/>
          <p:cNvSpPr/>
          <p:nvPr/>
        </p:nvSpPr>
        <p:spPr>
          <a:xfrm>
            <a:off x="342899" y="1859857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5" y="0"/>
                </a:lnTo>
                <a:lnTo>
                  <a:pt x="35455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3" name="object 433"/>
          <p:cNvSpPr/>
          <p:nvPr/>
        </p:nvSpPr>
        <p:spPr>
          <a:xfrm>
            <a:off x="342899" y="18598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4" name="object 434"/>
          <p:cNvSpPr/>
          <p:nvPr/>
        </p:nvSpPr>
        <p:spPr>
          <a:xfrm>
            <a:off x="342900" y="1976697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2" y="0"/>
                </a:lnTo>
                <a:lnTo>
                  <a:pt x="35452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5" name="object 435"/>
          <p:cNvSpPr/>
          <p:nvPr/>
        </p:nvSpPr>
        <p:spPr>
          <a:xfrm>
            <a:off x="342899" y="19766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6" name="object 436"/>
          <p:cNvSpPr/>
          <p:nvPr/>
        </p:nvSpPr>
        <p:spPr>
          <a:xfrm>
            <a:off x="342900" y="20935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7" name="object 437"/>
          <p:cNvSpPr/>
          <p:nvPr/>
        </p:nvSpPr>
        <p:spPr>
          <a:xfrm>
            <a:off x="342899" y="20935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8" name="object 438"/>
          <p:cNvSpPr/>
          <p:nvPr/>
        </p:nvSpPr>
        <p:spPr>
          <a:xfrm>
            <a:off x="342899" y="2210377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9" name="object 439"/>
          <p:cNvSpPr/>
          <p:nvPr/>
        </p:nvSpPr>
        <p:spPr>
          <a:xfrm>
            <a:off x="342899" y="22103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0" name="object 440"/>
          <p:cNvSpPr/>
          <p:nvPr/>
        </p:nvSpPr>
        <p:spPr>
          <a:xfrm>
            <a:off x="342898" y="232721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1" name="object 441"/>
          <p:cNvSpPr/>
          <p:nvPr/>
        </p:nvSpPr>
        <p:spPr>
          <a:xfrm>
            <a:off x="342899" y="23272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2" name="object 442"/>
          <p:cNvSpPr/>
          <p:nvPr/>
        </p:nvSpPr>
        <p:spPr>
          <a:xfrm>
            <a:off x="342900" y="2444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3" name="object 443"/>
          <p:cNvSpPr/>
          <p:nvPr/>
        </p:nvSpPr>
        <p:spPr>
          <a:xfrm>
            <a:off x="342899" y="2444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4" name="object 444"/>
          <p:cNvSpPr/>
          <p:nvPr/>
        </p:nvSpPr>
        <p:spPr>
          <a:xfrm>
            <a:off x="342900" y="25608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5" name="object 445"/>
          <p:cNvSpPr/>
          <p:nvPr/>
        </p:nvSpPr>
        <p:spPr>
          <a:xfrm>
            <a:off x="342899" y="25608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6" name="object 446"/>
          <p:cNvSpPr/>
          <p:nvPr/>
        </p:nvSpPr>
        <p:spPr>
          <a:xfrm>
            <a:off x="342900" y="26777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7" name="object 447"/>
          <p:cNvSpPr/>
          <p:nvPr/>
        </p:nvSpPr>
        <p:spPr>
          <a:xfrm>
            <a:off x="342899" y="26777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8" name="object 448"/>
          <p:cNvSpPr/>
          <p:nvPr/>
        </p:nvSpPr>
        <p:spPr>
          <a:xfrm>
            <a:off x="342899" y="27945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9" name="object 449"/>
          <p:cNvSpPr/>
          <p:nvPr/>
        </p:nvSpPr>
        <p:spPr>
          <a:xfrm>
            <a:off x="342899" y="27945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0" name="object 450"/>
          <p:cNvSpPr/>
          <p:nvPr/>
        </p:nvSpPr>
        <p:spPr>
          <a:xfrm>
            <a:off x="342900" y="29114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1" name="object 451"/>
          <p:cNvSpPr/>
          <p:nvPr/>
        </p:nvSpPr>
        <p:spPr>
          <a:xfrm>
            <a:off x="342899" y="29114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2" name="object 452"/>
          <p:cNvSpPr/>
          <p:nvPr/>
        </p:nvSpPr>
        <p:spPr>
          <a:xfrm>
            <a:off x="342900" y="30282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3" name="object 453"/>
          <p:cNvSpPr/>
          <p:nvPr/>
        </p:nvSpPr>
        <p:spPr>
          <a:xfrm>
            <a:off x="342899" y="30282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4" name="object 454"/>
          <p:cNvSpPr/>
          <p:nvPr/>
        </p:nvSpPr>
        <p:spPr>
          <a:xfrm>
            <a:off x="342899" y="31450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5" name="object 455"/>
          <p:cNvSpPr/>
          <p:nvPr/>
        </p:nvSpPr>
        <p:spPr>
          <a:xfrm>
            <a:off x="342899" y="31450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30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6" name="object 456"/>
          <p:cNvSpPr/>
          <p:nvPr/>
        </p:nvSpPr>
        <p:spPr>
          <a:xfrm>
            <a:off x="342899" y="32619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7" name="object 457"/>
          <p:cNvSpPr/>
          <p:nvPr/>
        </p:nvSpPr>
        <p:spPr>
          <a:xfrm>
            <a:off x="342899" y="32619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8" name="object 458"/>
          <p:cNvSpPr/>
          <p:nvPr/>
        </p:nvSpPr>
        <p:spPr>
          <a:xfrm>
            <a:off x="342899" y="33787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9" name="object 459"/>
          <p:cNvSpPr/>
          <p:nvPr/>
        </p:nvSpPr>
        <p:spPr>
          <a:xfrm>
            <a:off x="342899" y="33787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0" name="object 460"/>
          <p:cNvSpPr/>
          <p:nvPr/>
        </p:nvSpPr>
        <p:spPr>
          <a:xfrm>
            <a:off x="342899" y="34956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1" name="object 461"/>
          <p:cNvSpPr/>
          <p:nvPr/>
        </p:nvSpPr>
        <p:spPr>
          <a:xfrm>
            <a:off x="342899" y="34956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2" name="object 462"/>
          <p:cNvSpPr/>
          <p:nvPr/>
        </p:nvSpPr>
        <p:spPr>
          <a:xfrm>
            <a:off x="342899" y="36124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3" name="object 463"/>
          <p:cNvSpPr/>
          <p:nvPr/>
        </p:nvSpPr>
        <p:spPr>
          <a:xfrm>
            <a:off x="342899" y="36124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4" name="object 464"/>
          <p:cNvSpPr/>
          <p:nvPr/>
        </p:nvSpPr>
        <p:spPr>
          <a:xfrm>
            <a:off x="342899" y="37292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5" name="object 465"/>
          <p:cNvSpPr/>
          <p:nvPr/>
        </p:nvSpPr>
        <p:spPr>
          <a:xfrm>
            <a:off x="342899" y="37292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6" name="object 466"/>
          <p:cNvSpPr/>
          <p:nvPr/>
        </p:nvSpPr>
        <p:spPr>
          <a:xfrm>
            <a:off x="342899" y="38461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7" name="object 467"/>
          <p:cNvSpPr/>
          <p:nvPr/>
        </p:nvSpPr>
        <p:spPr>
          <a:xfrm>
            <a:off x="342899" y="38461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8" name="object 468"/>
          <p:cNvSpPr/>
          <p:nvPr/>
        </p:nvSpPr>
        <p:spPr>
          <a:xfrm>
            <a:off x="342899" y="39629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9" name="object 469"/>
          <p:cNvSpPr/>
          <p:nvPr/>
        </p:nvSpPr>
        <p:spPr>
          <a:xfrm>
            <a:off x="342899" y="39629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0" name="object 470"/>
          <p:cNvSpPr/>
          <p:nvPr/>
        </p:nvSpPr>
        <p:spPr>
          <a:xfrm>
            <a:off x="342899" y="4079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1" name="object 471"/>
          <p:cNvSpPr/>
          <p:nvPr/>
        </p:nvSpPr>
        <p:spPr>
          <a:xfrm>
            <a:off x="342899" y="4079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2" name="object 472"/>
          <p:cNvSpPr/>
          <p:nvPr/>
        </p:nvSpPr>
        <p:spPr>
          <a:xfrm>
            <a:off x="342899" y="41966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3" name="object 473"/>
          <p:cNvSpPr/>
          <p:nvPr/>
        </p:nvSpPr>
        <p:spPr>
          <a:xfrm>
            <a:off x="342899" y="41966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4" name="object 474"/>
          <p:cNvSpPr/>
          <p:nvPr/>
        </p:nvSpPr>
        <p:spPr>
          <a:xfrm>
            <a:off x="342899" y="43134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5" name="object 475"/>
          <p:cNvSpPr/>
          <p:nvPr/>
        </p:nvSpPr>
        <p:spPr>
          <a:xfrm>
            <a:off x="342899" y="43134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6" name="object 476"/>
          <p:cNvSpPr/>
          <p:nvPr/>
        </p:nvSpPr>
        <p:spPr>
          <a:xfrm>
            <a:off x="342899" y="44303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7" name="object 477"/>
          <p:cNvSpPr/>
          <p:nvPr/>
        </p:nvSpPr>
        <p:spPr>
          <a:xfrm>
            <a:off x="342899" y="44303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8" name="object 478"/>
          <p:cNvSpPr/>
          <p:nvPr/>
        </p:nvSpPr>
        <p:spPr>
          <a:xfrm>
            <a:off x="342899" y="45471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9" name="object 479"/>
          <p:cNvSpPr/>
          <p:nvPr/>
        </p:nvSpPr>
        <p:spPr>
          <a:xfrm>
            <a:off x="342899" y="45471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0" name="object 480"/>
          <p:cNvSpPr/>
          <p:nvPr/>
        </p:nvSpPr>
        <p:spPr>
          <a:xfrm>
            <a:off x="342899" y="46640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1" name="object 481"/>
          <p:cNvSpPr/>
          <p:nvPr/>
        </p:nvSpPr>
        <p:spPr>
          <a:xfrm>
            <a:off x="342899" y="46640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2" name="object 482"/>
          <p:cNvSpPr/>
          <p:nvPr/>
        </p:nvSpPr>
        <p:spPr>
          <a:xfrm>
            <a:off x="342899" y="47808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3" name="object 483"/>
          <p:cNvSpPr/>
          <p:nvPr/>
        </p:nvSpPr>
        <p:spPr>
          <a:xfrm>
            <a:off x="342899" y="47808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4" name="object 484"/>
          <p:cNvSpPr/>
          <p:nvPr/>
        </p:nvSpPr>
        <p:spPr>
          <a:xfrm>
            <a:off x="342899" y="48976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5" name="object 485"/>
          <p:cNvSpPr/>
          <p:nvPr/>
        </p:nvSpPr>
        <p:spPr>
          <a:xfrm>
            <a:off x="342899" y="48976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6" name="object 486"/>
          <p:cNvSpPr/>
          <p:nvPr/>
        </p:nvSpPr>
        <p:spPr>
          <a:xfrm>
            <a:off x="342899" y="50145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7" name="object 487"/>
          <p:cNvSpPr/>
          <p:nvPr/>
        </p:nvSpPr>
        <p:spPr>
          <a:xfrm>
            <a:off x="342899" y="50145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8" name="object 488"/>
          <p:cNvSpPr/>
          <p:nvPr/>
        </p:nvSpPr>
        <p:spPr>
          <a:xfrm>
            <a:off x="342899" y="51313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9" name="object 489"/>
          <p:cNvSpPr/>
          <p:nvPr/>
        </p:nvSpPr>
        <p:spPr>
          <a:xfrm>
            <a:off x="342899" y="51313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0" name="object 490"/>
          <p:cNvSpPr/>
          <p:nvPr/>
        </p:nvSpPr>
        <p:spPr>
          <a:xfrm>
            <a:off x="342899" y="52482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1" name="object 491"/>
          <p:cNvSpPr/>
          <p:nvPr/>
        </p:nvSpPr>
        <p:spPr>
          <a:xfrm>
            <a:off x="342899" y="52482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2" name="object 492"/>
          <p:cNvSpPr/>
          <p:nvPr/>
        </p:nvSpPr>
        <p:spPr>
          <a:xfrm>
            <a:off x="342899" y="5365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3" name="object 493"/>
          <p:cNvSpPr/>
          <p:nvPr/>
        </p:nvSpPr>
        <p:spPr>
          <a:xfrm>
            <a:off x="342899" y="5365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4" name="object 494"/>
          <p:cNvSpPr/>
          <p:nvPr/>
        </p:nvSpPr>
        <p:spPr>
          <a:xfrm>
            <a:off x="342899" y="54818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5" name="object 495"/>
          <p:cNvSpPr/>
          <p:nvPr/>
        </p:nvSpPr>
        <p:spPr>
          <a:xfrm>
            <a:off x="342899" y="54818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6" name="object 496"/>
          <p:cNvSpPr/>
          <p:nvPr/>
        </p:nvSpPr>
        <p:spPr>
          <a:xfrm>
            <a:off x="342899" y="55987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7" name="object 497"/>
          <p:cNvSpPr/>
          <p:nvPr/>
        </p:nvSpPr>
        <p:spPr>
          <a:xfrm>
            <a:off x="342899" y="55987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8" name="object 498"/>
          <p:cNvSpPr/>
          <p:nvPr/>
        </p:nvSpPr>
        <p:spPr>
          <a:xfrm>
            <a:off x="342899" y="57155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9" name="object 499"/>
          <p:cNvSpPr/>
          <p:nvPr/>
        </p:nvSpPr>
        <p:spPr>
          <a:xfrm>
            <a:off x="342899" y="57155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0" name="object 500"/>
          <p:cNvSpPr/>
          <p:nvPr/>
        </p:nvSpPr>
        <p:spPr>
          <a:xfrm>
            <a:off x="342899" y="58324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1" name="object 501"/>
          <p:cNvSpPr/>
          <p:nvPr/>
        </p:nvSpPr>
        <p:spPr>
          <a:xfrm>
            <a:off x="342899" y="58324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2" name="object 502"/>
          <p:cNvSpPr/>
          <p:nvPr/>
        </p:nvSpPr>
        <p:spPr>
          <a:xfrm>
            <a:off x="342899" y="59492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3" name="object 503"/>
          <p:cNvSpPr/>
          <p:nvPr/>
        </p:nvSpPr>
        <p:spPr>
          <a:xfrm>
            <a:off x="342899" y="59492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4" name="object 504"/>
          <p:cNvSpPr/>
          <p:nvPr/>
        </p:nvSpPr>
        <p:spPr>
          <a:xfrm>
            <a:off x="342899" y="60660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5" name="object 505"/>
          <p:cNvSpPr/>
          <p:nvPr/>
        </p:nvSpPr>
        <p:spPr>
          <a:xfrm>
            <a:off x="342899" y="60660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6" name="object 506"/>
          <p:cNvSpPr/>
          <p:nvPr/>
        </p:nvSpPr>
        <p:spPr>
          <a:xfrm>
            <a:off x="342899" y="61829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7" name="object 507"/>
          <p:cNvSpPr/>
          <p:nvPr/>
        </p:nvSpPr>
        <p:spPr>
          <a:xfrm>
            <a:off x="342899" y="618293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8" name="object 508"/>
          <p:cNvSpPr/>
          <p:nvPr/>
        </p:nvSpPr>
        <p:spPr>
          <a:xfrm>
            <a:off x="342899" y="62997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3" y="0"/>
                </a:lnTo>
                <a:lnTo>
                  <a:pt x="35453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9" name="object 509"/>
          <p:cNvSpPr/>
          <p:nvPr/>
        </p:nvSpPr>
        <p:spPr>
          <a:xfrm>
            <a:off x="342899" y="62997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0" name="object 510"/>
          <p:cNvSpPr/>
          <p:nvPr/>
        </p:nvSpPr>
        <p:spPr>
          <a:xfrm>
            <a:off x="342898" y="641661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1" name="object 511"/>
          <p:cNvSpPr/>
          <p:nvPr/>
        </p:nvSpPr>
        <p:spPr>
          <a:xfrm>
            <a:off x="342899" y="64166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2" name="object 512"/>
          <p:cNvSpPr/>
          <p:nvPr/>
        </p:nvSpPr>
        <p:spPr>
          <a:xfrm>
            <a:off x="342898" y="6533454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3" name="object 513"/>
          <p:cNvSpPr/>
          <p:nvPr/>
        </p:nvSpPr>
        <p:spPr>
          <a:xfrm>
            <a:off x="342899" y="653345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4" name="object 514"/>
          <p:cNvSpPr/>
          <p:nvPr/>
        </p:nvSpPr>
        <p:spPr>
          <a:xfrm>
            <a:off x="342898" y="66502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5" name="object 515"/>
          <p:cNvSpPr/>
          <p:nvPr/>
        </p:nvSpPr>
        <p:spPr>
          <a:xfrm>
            <a:off x="342899" y="66502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6" name="object 516"/>
          <p:cNvSpPr/>
          <p:nvPr/>
        </p:nvSpPr>
        <p:spPr>
          <a:xfrm>
            <a:off x="342898" y="67671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7" name="object 517"/>
          <p:cNvSpPr/>
          <p:nvPr/>
        </p:nvSpPr>
        <p:spPr>
          <a:xfrm>
            <a:off x="342899" y="67671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8" name="object 518"/>
          <p:cNvSpPr/>
          <p:nvPr/>
        </p:nvSpPr>
        <p:spPr>
          <a:xfrm>
            <a:off x="342898" y="688397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9" name="object 519"/>
          <p:cNvSpPr/>
          <p:nvPr/>
        </p:nvSpPr>
        <p:spPr>
          <a:xfrm>
            <a:off x="342899" y="68839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0" name="object 520"/>
          <p:cNvSpPr/>
          <p:nvPr/>
        </p:nvSpPr>
        <p:spPr>
          <a:xfrm>
            <a:off x="342898" y="7000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1" name="object 521"/>
          <p:cNvSpPr/>
          <p:nvPr/>
        </p:nvSpPr>
        <p:spPr>
          <a:xfrm>
            <a:off x="342899" y="70008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2" name="object 522"/>
          <p:cNvSpPr/>
          <p:nvPr/>
        </p:nvSpPr>
        <p:spPr>
          <a:xfrm>
            <a:off x="342898" y="7117657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3" name="object 523"/>
          <p:cNvSpPr/>
          <p:nvPr/>
        </p:nvSpPr>
        <p:spPr>
          <a:xfrm>
            <a:off x="342899" y="71176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4" name="object 524"/>
          <p:cNvSpPr/>
          <p:nvPr/>
        </p:nvSpPr>
        <p:spPr>
          <a:xfrm>
            <a:off x="342898" y="72344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5" name="object 525"/>
          <p:cNvSpPr/>
          <p:nvPr/>
        </p:nvSpPr>
        <p:spPr>
          <a:xfrm>
            <a:off x="342899" y="72344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6" name="object 526"/>
          <p:cNvSpPr/>
          <p:nvPr/>
        </p:nvSpPr>
        <p:spPr>
          <a:xfrm>
            <a:off x="342898" y="73513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7" name="object 527"/>
          <p:cNvSpPr/>
          <p:nvPr/>
        </p:nvSpPr>
        <p:spPr>
          <a:xfrm>
            <a:off x="342899" y="73513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8" name="object 528"/>
          <p:cNvSpPr/>
          <p:nvPr/>
        </p:nvSpPr>
        <p:spPr>
          <a:xfrm>
            <a:off x="342898" y="74681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1"/>
                </a:lnTo>
                <a:lnTo>
                  <a:pt x="0" y="36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9" name="object 529"/>
          <p:cNvSpPr/>
          <p:nvPr/>
        </p:nvSpPr>
        <p:spPr>
          <a:xfrm>
            <a:off x="342899" y="74681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0" name="object 530"/>
          <p:cNvSpPr/>
          <p:nvPr/>
        </p:nvSpPr>
        <p:spPr>
          <a:xfrm>
            <a:off x="342898" y="758501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1" name="object 531"/>
          <p:cNvSpPr/>
          <p:nvPr/>
        </p:nvSpPr>
        <p:spPr>
          <a:xfrm>
            <a:off x="342899" y="75850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2" name="object 532"/>
          <p:cNvSpPr/>
          <p:nvPr/>
        </p:nvSpPr>
        <p:spPr>
          <a:xfrm>
            <a:off x="342898" y="7701857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3" name="object 533"/>
          <p:cNvSpPr/>
          <p:nvPr/>
        </p:nvSpPr>
        <p:spPr>
          <a:xfrm>
            <a:off x="342899" y="77018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4" name="object 534"/>
          <p:cNvSpPr/>
          <p:nvPr/>
        </p:nvSpPr>
        <p:spPr>
          <a:xfrm>
            <a:off x="342898" y="78186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5" name="object 535"/>
          <p:cNvSpPr/>
          <p:nvPr/>
        </p:nvSpPr>
        <p:spPr>
          <a:xfrm>
            <a:off x="342899" y="78186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6" name="object 536"/>
          <p:cNvSpPr/>
          <p:nvPr/>
        </p:nvSpPr>
        <p:spPr>
          <a:xfrm>
            <a:off x="342898" y="79355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7" name="object 537"/>
          <p:cNvSpPr/>
          <p:nvPr/>
        </p:nvSpPr>
        <p:spPr>
          <a:xfrm>
            <a:off x="342899" y="793553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8" name="object 538"/>
          <p:cNvSpPr/>
          <p:nvPr/>
        </p:nvSpPr>
        <p:spPr>
          <a:xfrm>
            <a:off x="342898" y="80523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9" name="object 539"/>
          <p:cNvSpPr/>
          <p:nvPr/>
        </p:nvSpPr>
        <p:spPr>
          <a:xfrm>
            <a:off x="342899" y="805237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0" name="object 540"/>
          <p:cNvSpPr/>
          <p:nvPr/>
        </p:nvSpPr>
        <p:spPr>
          <a:xfrm>
            <a:off x="342898" y="8169214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1" name="object 541"/>
          <p:cNvSpPr/>
          <p:nvPr/>
        </p:nvSpPr>
        <p:spPr>
          <a:xfrm>
            <a:off x="342899" y="816921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2" name="object 542"/>
          <p:cNvSpPr/>
          <p:nvPr/>
        </p:nvSpPr>
        <p:spPr>
          <a:xfrm>
            <a:off x="342898" y="8286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0"/>
                </a:lnTo>
                <a:lnTo>
                  <a:pt x="0" y="365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3" name="object 543"/>
          <p:cNvSpPr/>
          <p:nvPr/>
        </p:nvSpPr>
        <p:spPr>
          <a:xfrm>
            <a:off x="342899" y="828605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4" name="object 544"/>
          <p:cNvSpPr/>
          <p:nvPr/>
        </p:nvSpPr>
        <p:spPr>
          <a:xfrm>
            <a:off x="342898" y="8402895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3"/>
                </a:lnTo>
                <a:lnTo>
                  <a:pt x="0" y="36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5" name="object 545"/>
          <p:cNvSpPr/>
          <p:nvPr/>
        </p:nvSpPr>
        <p:spPr>
          <a:xfrm>
            <a:off x="342899" y="8402896"/>
            <a:ext cx="35560" cy="36830"/>
          </a:xfrm>
          <a:custGeom>
            <a:avLst/>
            <a:gdLst/>
            <a:ahLst/>
            <a:cxnLst/>
            <a:rect l="l" t="t" r="r" b="b"/>
            <a:pathLst>
              <a:path w="35560" h="36829">
                <a:moveTo>
                  <a:pt x="0" y="0"/>
                </a:moveTo>
                <a:lnTo>
                  <a:pt x="35454" y="0"/>
                </a:lnTo>
                <a:lnTo>
                  <a:pt x="35454" y="36512"/>
                </a:lnTo>
                <a:lnTo>
                  <a:pt x="0" y="365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6" name="object 546"/>
          <p:cNvSpPr/>
          <p:nvPr/>
        </p:nvSpPr>
        <p:spPr>
          <a:xfrm>
            <a:off x="342898" y="852112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7" name="object 547"/>
          <p:cNvSpPr/>
          <p:nvPr/>
        </p:nvSpPr>
        <p:spPr>
          <a:xfrm>
            <a:off x="342899" y="852112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8" name="object 548"/>
          <p:cNvSpPr/>
          <p:nvPr/>
        </p:nvSpPr>
        <p:spPr>
          <a:xfrm>
            <a:off x="342898" y="864050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9" name="object 549"/>
          <p:cNvSpPr/>
          <p:nvPr/>
        </p:nvSpPr>
        <p:spPr>
          <a:xfrm>
            <a:off x="342899" y="864050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0" name="object 550"/>
          <p:cNvSpPr/>
          <p:nvPr/>
        </p:nvSpPr>
        <p:spPr>
          <a:xfrm>
            <a:off x="342898" y="875988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1" name="object 551"/>
          <p:cNvSpPr/>
          <p:nvPr/>
        </p:nvSpPr>
        <p:spPr>
          <a:xfrm>
            <a:off x="342899" y="875988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2" name="object 552"/>
          <p:cNvSpPr/>
          <p:nvPr/>
        </p:nvSpPr>
        <p:spPr>
          <a:xfrm>
            <a:off x="342898" y="887926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3" name="object 553"/>
          <p:cNvSpPr/>
          <p:nvPr/>
        </p:nvSpPr>
        <p:spPr>
          <a:xfrm>
            <a:off x="342899" y="8879266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4" name="object 554"/>
          <p:cNvSpPr/>
          <p:nvPr/>
        </p:nvSpPr>
        <p:spPr>
          <a:xfrm>
            <a:off x="342898" y="8998648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5" name="object 555"/>
          <p:cNvSpPr/>
          <p:nvPr/>
        </p:nvSpPr>
        <p:spPr>
          <a:xfrm>
            <a:off x="342899" y="8998646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6" name="object 556"/>
          <p:cNvSpPr/>
          <p:nvPr/>
        </p:nvSpPr>
        <p:spPr>
          <a:xfrm>
            <a:off x="342898" y="9118025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7" name="object 557"/>
          <p:cNvSpPr/>
          <p:nvPr/>
        </p:nvSpPr>
        <p:spPr>
          <a:xfrm>
            <a:off x="342899" y="9118026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8" name="object 558"/>
          <p:cNvSpPr/>
          <p:nvPr/>
        </p:nvSpPr>
        <p:spPr>
          <a:xfrm>
            <a:off x="342898" y="923740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9" name="object 559"/>
          <p:cNvSpPr/>
          <p:nvPr/>
        </p:nvSpPr>
        <p:spPr>
          <a:xfrm>
            <a:off x="342899" y="923740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0" name="object 560"/>
          <p:cNvSpPr/>
          <p:nvPr/>
        </p:nvSpPr>
        <p:spPr>
          <a:xfrm>
            <a:off x="342898" y="935678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1" name="object 561"/>
          <p:cNvSpPr/>
          <p:nvPr/>
        </p:nvSpPr>
        <p:spPr>
          <a:xfrm>
            <a:off x="342899" y="935678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2" name="object 562"/>
          <p:cNvSpPr/>
          <p:nvPr/>
        </p:nvSpPr>
        <p:spPr>
          <a:xfrm>
            <a:off x="342898" y="9476168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3" name="object 563"/>
          <p:cNvSpPr/>
          <p:nvPr/>
        </p:nvSpPr>
        <p:spPr>
          <a:xfrm>
            <a:off x="342899" y="947616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4" name="object 564"/>
          <p:cNvSpPr/>
          <p:nvPr/>
        </p:nvSpPr>
        <p:spPr>
          <a:xfrm>
            <a:off x="342898" y="959554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5" name="object 565"/>
          <p:cNvSpPr/>
          <p:nvPr/>
        </p:nvSpPr>
        <p:spPr>
          <a:xfrm>
            <a:off x="342899" y="959554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6" name="object 566"/>
          <p:cNvSpPr/>
          <p:nvPr/>
        </p:nvSpPr>
        <p:spPr>
          <a:xfrm>
            <a:off x="342898" y="971492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7" name="object 567"/>
          <p:cNvSpPr/>
          <p:nvPr/>
        </p:nvSpPr>
        <p:spPr>
          <a:xfrm>
            <a:off x="342899" y="971492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8" name="object 568"/>
          <p:cNvSpPr/>
          <p:nvPr/>
        </p:nvSpPr>
        <p:spPr>
          <a:xfrm>
            <a:off x="342898" y="983430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9" name="object 569"/>
          <p:cNvSpPr/>
          <p:nvPr/>
        </p:nvSpPr>
        <p:spPr>
          <a:xfrm>
            <a:off x="342899" y="9834308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0" name="object 570"/>
          <p:cNvSpPr/>
          <p:nvPr/>
        </p:nvSpPr>
        <p:spPr>
          <a:xfrm>
            <a:off x="342898" y="9953690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1" name="object 571"/>
          <p:cNvSpPr/>
          <p:nvPr/>
        </p:nvSpPr>
        <p:spPr>
          <a:xfrm>
            <a:off x="342899" y="9953688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2" name="object 572"/>
          <p:cNvSpPr/>
          <p:nvPr/>
        </p:nvSpPr>
        <p:spPr>
          <a:xfrm>
            <a:off x="342898" y="10073067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31"/>
                </a:lnTo>
                <a:lnTo>
                  <a:pt x="0" y="370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3" name="object 573"/>
          <p:cNvSpPr/>
          <p:nvPr/>
        </p:nvSpPr>
        <p:spPr>
          <a:xfrm>
            <a:off x="342899" y="10073068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4" name="object 574"/>
          <p:cNvSpPr/>
          <p:nvPr/>
        </p:nvSpPr>
        <p:spPr>
          <a:xfrm>
            <a:off x="342898" y="10192449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5" y="0"/>
                </a:lnTo>
                <a:lnTo>
                  <a:pt x="35455" y="37028"/>
                </a:lnTo>
                <a:lnTo>
                  <a:pt x="0" y="370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5" name="object 575"/>
          <p:cNvSpPr/>
          <p:nvPr/>
        </p:nvSpPr>
        <p:spPr>
          <a:xfrm>
            <a:off x="342899" y="10192449"/>
            <a:ext cx="35560" cy="37465"/>
          </a:xfrm>
          <a:custGeom>
            <a:avLst/>
            <a:gdLst/>
            <a:ahLst/>
            <a:cxnLst/>
            <a:rect l="l" t="t" r="r" b="b"/>
            <a:pathLst>
              <a:path w="35560" h="37465">
                <a:moveTo>
                  <a:pt x="0" y="0"/>
                </a:moveTo>
                <a:lnTo>
                  <a:pt x="35454" y="0"/>
                </a:lnTo>
                <a:lnTo>
                  <a:pt x="35454" y="37029"/>
                </a:lnTo>
                <a:lnTo>
                  <a:pt x="0" y="370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S.R YADAV</dc:creator>
  <dcterms:created xsi:type="dcterms:W3CDTF">2020-03-17T16:39:53Z</dcterms:created>
  <dcterms:modified xsi:type="dcterms:W3CDTF">2020-03-17T16:39:53Z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2020-02-20T00:00:00Z</vt:filetime>
  </property>
  <property fmtid="{D5CDD505-2E9C-101B-9397-08002B2CF9AE}" pid="3" name="Creator">
    <vt:lpwstr>Acrobat PDFMaker 20 for Word</vt:lpwstr>
  </property>
  <property fmtid="{D5CDD505-2E9C-101B-9397-08002B2CF9AE}" pid="4" name="LastSaved">
    <vt:filetime>2020-03-17T00:00:00Z</vt:filetime>
  </property>
</Properties>
</file>